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9.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5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5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5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55.xml" ContentType="application/vnd.openxmlformats-officedocument.presentationml.notesSlide+xml"/>
  <Override PartName="/ppt/tags/tag85.xml" ContentType="application/vnd.openxmlformats-officedocument.presentationml.tags+xml"/>
  <Override PartName="/ppt/notesSlides/notesSlide56.xml" ContentType="application/vnd.openxmlformats-officedocument.presentationml.notesSlide+xml"/>
  <Override PartName="/ppt/tags/tag8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730" r:id="rId2"/>
  </p:sldMasterIdLst>
  <p:notesMasterIdLst>
    <p:notesMasterId r:id="rId113"/>
  </p:notesMasterIdLst>
  <p:handoutMasterIdLst>
    <p:handoutMasterId r:id="rId114"/>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437" r:id="rId50"/>
    <p:sldId id="438" r:id="rId51"/>
    <p:sldId id="439" r:id="rId52"/>
    <p:sldId id="440" r:id="rId53"/>
    <p:sldId id="496" r:id="rId54"/>
    <p:sldId id="467" r:id="rId55"/>
    <p:sldId id="500" r:id="rId56"/>
    <p:sldId id="434" r:id="rId57"/>
    <p:sldId id="466" r:id="rId58"/>
    <p:sldId id="448" r:id="rId59"/>
    <p:sldId id="519" r:id="rId60"/>
    <p:sldId id="517" r:id="rId61"/>
    <p:sldId id="520" r:id="rId62"/>
    <p:sldId id="470" r:id="rId63"/>
    <p:sldId id="469" r:id="rId64"/>
    <p:sldId id="485" r:id="rId65"/>
    <p:sldId id="512" r:id="rId66"/>
    <p:sldId id="472" r:id="rId67"/>
    <p:sldId id="508" r:id="rId68"/>
    <p:sldId id="269" r:id="rId69"/>
    <p:sldId id="524" r:id="rId70"/>
    <p:sldId id="533" r:id="rId71"/>
    <p:sldId id="538" r:id="rId72"/>
    <p:sldId id="539" r:id="rId73"/>
    <p:sldId id="535" r:id="rId74"/>
    <p:sldId id="540" r:id="rId75"/>
    <p:sldId id="545" r:id="rId76"/>
    <p:sldId id="537" r:id="rId77"/>
    <p:sldId id="536" r:id="rId78"/>
    <p:sldId id="427" r:id="rId79"/>
    <p:sldId id="549" r:id="rId80"/>
    <p:sldId id="342" r:id="rId81"/>
    <p:sldId id="307" r:id="rId82"/>
    <p:sldId id="426" r:id="rId83"/>
    <p:sldId id="276" r:id="rId84"/>
    <p:sldId id="257" r:id="rId85"/>
    <p:sldId id="287" r:id="rId86"/>
    <p:sldId id="289" r:id="rId87"/>
    <p:sldId id="550" r:id="rId88"/>
    <p:sldId id="354" r:id="rId89"/>
    <p:sldId id="355" r:id="rId90"/>
    <p:sldId id="283" r:id="rId91"/>
    <p:sldId id="284" r:id="rId92"/>
    <p:sldId id="511" r:id="rId93"/>
    <p:sldId id="335" r:id="rId94"/>
    <p:sldId id="474" r:id="rId95"/>
    <p:sldId id="489" r:id="rId96"/>
    <p:sldId id="547" r:id="rId97"/>
    <p:sldId id="542" r:id="rId98"/>
    <p:sldId id="543" r:id="rId99"/>
    <p:sldId id="544" r:id="rId100"/>
    <p:sldId id="546" r:id="rId101"/>
    <p:sldId id="490" r:id="rId102"/>
    <p:sldId id="491" r:id="rId103"/>
    <p:sldId id="531" r:id="rId104"/>
    <p:sldId id="541" r:id="rId105"/>
    <p:sldId id="380" r:id="rId106"/>
    <p:sldId id="532" r:id="rId107"/>
    <p:sldId id="475" r:id="rId108"/>
    <p:sldId id="471" r:id="rId109"/>
    <p:sldId id="468" r:id="rId110"/>
    <p:sldId id="446" r:id="rId111"/>
    <p:sldId id="447" r:id="rId112"/>
  </p:sldIdLst>
  <p:sldSz cx="9144000" cy="6858000" type="screen4x3"/>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65199" autoAdjust="0"/>
  </p:normalViewPr>
  <p:slideViewPr>
    <p:cSldViewPr snapToGrid="0">
      <p:cViewPr varScale="1">
        <p:scale>
          <a:sx n="67" d="100"/>
          <a:sy n="67" d="100"/>
        </p:scale>
        <p:origin x="1325" y="62"/>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111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67</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filtered</a:t>
            </a:r>
            <a:r>
              <a:rPr lang="en-US" baseline="0" dirty="0" smtClean="0"/>
              <a:t> water turbidity independent of raw water turbidity?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88652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79</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80</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81</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83</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85</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86</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87</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88</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89</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90</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92</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93</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107</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108</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50.wmf"/><Relationship Id="rId4" Type="http://schemas.openxmlformats.org/officeDocument/2006/relationships/oleObject" Target="file:///C:\Users\mw24\Documents\AguaClara%20Code\FiltrationModel.xmcd\Selection%201035%202011%201443%202392" TargetMode="External"/></Relationships>
</file>

<file path=ppt/slides/_rels/slide102.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tags" Target="../tags/tag92.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55.png"/><Relationship Id="rId2" Type="http://schemas.openxmlformats.org/officeDocument/2006/relationships/tags" Target="../tags/tag91.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54.png"/><Relationship Id="rId5" Type="http://schemas.openxmlformats.org/officeDocument/2006/relationships/tags" Target="../tags/tag94.xml"/><Relationship Id="rId10" Type="http://schemas.openxmlformats.org/officeDocument/2006/relationships/image" Target="../media/image153.png"/><Relationship Id="rId4" Type="http://schemas.openxmlformats.org/officeDocument/2006/relationships/tags" Target="../tags/tag93.xml"/><Relationship Id="rId9" Type="http://schemas.openxmlformats.org/officeDocument/2006/relationships/image" Target="../media/image152.png"/></Relationships>
</file>

<file path=ppt/slides/_rels/slide103.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157.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46.png"/><Relationship Id="rId5" Type="http://schemas.openxmlformats.org/officeDocument/2006/relationships/image" Target="../media/image156.png"/><Relationship Id="rId4"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image" Target="../media/image159.png"/><Relationship Id="rId4" Type="http://schemas.openxmlformats.org/officeDocument/2006/relationships/image" Target="../media/image15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38.png"/></Relationships>
</file>

<file path=ppt/slides/_rels/slide10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161.emf"/><Relationship Id="rId18" Type="http://schemas.openxmlformats.org/officeDocument/2006/relationships/image" Target="../media/image166.png"/><Relationship Id="rId3" Type="http://schemas.openxmlformats.org/officeDocument/2006/relationships/tags" Target="../tags/tag102.xml"/><Relationship Id="rId21" Type="http://schemas.openxmlformats.org/officeDocument/2006/relationships/image" Target="../media/image169.png"/><Relationship Id="rId7" Type="http://schemas.openxmlformats.org/officeDocument/2006/relationships/tags" Target="../tags/tag106.xml"/><Relationship Id="rId12" Type="http://schemas.openxmlformats.org/officeDocument/2006/relationships/image" Target="../media/image160.png"/><Relationship Id="rId17" Type="http://schemas.openxmlformats.org/officeDocument/2006/relationships/image" Target="../media/image165.png"/><Relationship Id="rId2" Type="http://schemas.openxmlformats.org/officeDocument/2006/relationships/tags" Target="../tags/tag101.xml"/><Relationship Id="rId16" Type="http://schemas.openxmlformats.org/officeDocument/2006/relationships/image" Target="../media/image164.png"/><Relationship Id="rId20" Type="http://schemas.openxmlformats.org/officeDocument/2006/relationships/image" Target="../media/image168.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Layout" Target="../slideLayouts/slideLayout15.xml"/><Relationship Id="rId5" Type="http://schemas.openxmlformats.org/officeDocument/2006/relationships/tags" Target="../tags/tag104.xml"/><Relationship Id="rId15" Type="http://schemas.openxmlformats.org/officeDocument/2006/relationships/image" Target="../media/image163.png"/><Relationship Id="rId10" Type="http://schemas.openxmlformats.org/officeDocument/2006/relationships/tags" Target="../tags/tag109.xml"/><Relationship Id="rId19" Type="http://schemas.openxmlformats.org/officeDocument/2006/relationships/image" Target="../media/image167.png"/><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image" Target="../media/image162.png"/><Relationship Id="rId22"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112.xml"/><Relationship Id="rId7" Type="http://schemas.openxmlformats.org/officeDocument/2006/relationships/image" Target="../media/image161.emf"/><Relationship Id="rId12" Type="http://schemas.openxmlformats.org/officeDocument/2006/relationships/image" Target="../media/image174.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19.xml"/><Relationship Id="rId11" Type="http://schemas.openxmlformats.org/officeDocument/2006/relationships/image" Target="../media/image173.png"/><Relationship Id="rId5" Type="http://schemas.openxmlformats.org/officeDocument/2006/relationships/tags" Target="../tags/tag114.xml"/><Relationship Id="rId10" Type="http://schemas.openxmlformats.org/officeDocument/2006/relationships/image" Target="../media/image172.png"/><Relationship Id="rId4" Type="http://schemas.openxmlformats.org/officeDocument/2006/relationships/tags" Target="../tags/tag113.xml"/><Relationship Id="rId9" Type="http://schemas.openxmlformats.org/officeDocument/2006/relationships/image" Target="../media/image171.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Polls/FCM.pptx#-1,14,porewatervelocity"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9.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6.png"/><Relationship Id="rId5" Type="http://schemas.openxmlformats.org/officeDocument/2006/relationships/slideLayout" Target="../slideLayouts/slideLayout19.xml"/><Relationship Id="rId10" Type="http://schemas.openxmlformats.org/officeDocument/2006/relationships/image" Target="../media/image45.png"/><Relationship Id="rId4" Type="http://schemas.openxmlformats.org/officeDocument/2006/relationships/tags" Target="../tags/tag10.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3.xml"/><Relationship Id="rId7" Type="http://schemas.openxmlformats.org/officeDocument/2006/relationships/image" Target="../media/image4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7.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6.png"/><Relationship Id="rId3" Type="http://schemas.openxmlformats.org/officeDocument/2006/relationships/tags" Target="../tags/tag16.xml"/><Relationship Id="rId21" Type="http://schemas.openxmlformats.org/officeDocument/2006/relationships/image" Target="../media/image51.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5.png"/><Relationship Id="rId2" Type="http://schemas.openxmlformats.org/officeDocument/2006/relationships/tags" Target="../tags/tag15.xml"/><Relationship Id="rId20" Type="http://schemas.openxmlformats.org/officeDocument/2006/relationships/image" Target="../media/image41.emf"/><Relationship Id="rId29" Type="http://schemas.openxmlformats.org/officeDocument/2006/relationships/image" Target="../media/image59.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4.png"/><Relationship Id="rId32" Type="http://schemas.openxmlformats.org/officeDocument/2006/relationships/image" Target="../media/image63.png"/><Relationship Id="rId5" Type="http://schemas.openxmlformats.org/officeDocument/2006/relationships/tags" Target="../tags/tag18.xml"/><Relationship Id="rId15" Type="http://schemas.openxmlformats.org/officeDocument/2006/relationships/image" Target="../media/image50.jpe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1.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28.xml"/><Relationship Id="rId7" Type="http://schemas.openxmlformats.org/officeDocument/2006/relationships/image" Target="../media/image6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3.xml"/><Relationship Id="rId11" Type="http://schemas.openxmlformats.org/officeDocument/2006/relationships/image" Target="../media/image66.png"/><Relationship Id="rId5" Type="http://schemas.openxmlformats.org/officeDocument/2006/relationships/slideLayout" Target="../slideLayouts/slideLayout19.xml"/><Relationship Id="rId10" Type="http://schemas.openxmlformats.org/officeDocument/2006/relationships/image" Target="../media/image65.png"/><Relationship Id="rId4" Type="http://schemas.openxmlformats.org/officeDocument/2006/relationships/tags" Target="../tags/tag29.xml"/><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9.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4.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68.png"/><Relationship Id="rId4" Type="http://schemas.openxmlformats.org/officeDocument/2006/relationships/tags" Target="../tags/tag32.xml"/><Relationship Id="rId9" Type="http://schemas.openxmlformats.org/officeDocument/2006/relationships/image" Target="../media/image41.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5.xml"/><Relationship Id="rId5" Type="http://schemas.openxmlformats.org/officeDocument/2006/relationships/image" Target="../media/image41.emf"/><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6.png"/><Relationship Id="rId3" Type="http://schemas.openxmlformats.org/officeDocument/2006/relationships/tags" Target="../tags/tag34.xml"/><Relationship Id="rId7" Type="http://schemas.openxmlformats.org/officeDocument/2006/relationships/image" Target="../media/image73.png"/><Relationship Id="rId12" Type="http://schemas.openxmlformats.org/officeDocument/2006/relationships/image" Target="../media/image54.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5.png"/><Relationship Id="rId5" Type="http://schemas.openxmlformats.org/officeDocument/2006/relationships/tags" Target="../tags/tag36.xml"/><Relationship Id="rId10" Type="http://schemas.openxmlformats.org/officeDocument/2006/relationships/image" Target="../media/image50.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9.png"/><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2.png"/><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2.xml"/><Relationship Id="rId7" Type="http://schemas.openxmlformats.org/officeDocument/2006/relationships/image" Target="../media/image5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0.jpeg"/><Relationship Id="rId5" Type="http://schemas.openxmlformats.org/officeDocument/2006/relationships/notesSlide" Target="../notesSlides/notesSlide28.xml"/><Relationship Id="rId4" Type="http://schemas.openxmlformats.org/officeDocument/2006/relationships/slideLayout" Target="../slideLayouts/slideLayout15.xml"/><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5.xml"/><Relationship Id="rId4" Type="http://schemas.openxmlformats.org/officeDocument/2006/relationships/image" Target="../media/image82.jpeg"/></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4.png"/><Relationship Id="rId5" Type="http://schemas.openxmlformats.org/officeDocument/2006/relationships/image" Target="../media/image50.jpeg"/><Relationship Id="rId4"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6.pn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88.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87.png"/><Relationship Id="rId5" Type="http://schemas.openxmlformats.org/officeDocument/2006/relationships/image" Target="../media/image44.png"/><Relationship Id="rId4"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49.xml"/><Relationship Id="rId7" Type="http://schemas.openxmlformats.org/officeDocument/2006/relationships/notesSlide" Target="../notesSlides/notesSlide39.xml"/><Relationship Id="rId12" Type="http://schemas.openxmlformats.org/officeDocument/2006/relationships/image" Target="../media/image9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7.xml"/><Relationship Id="rId11" Type="http://schemas.openxmlformats.org/officeDocument/2006/relationships/image" Target="../media/image57.png"/><Relationship Id="rId5" Type="http://schemas.openxmlformats.org/officeDocument/2006/relationships/tags" Target="../tags/tag51.xml"/><Relationship Id="rId10" Type="http://schemas.openxmlformats.org/officeDocument/2006/relationships/image" Target="../media/image93.png"/><Relationship Id="rId4" Type="http://schemas.openxmlformats.org/officeDocument/2006/relationships/tags" Target="../tags/tag50.xml"/><Relationship Id="rId9"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99.jpe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06.e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5.xml"/><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tags" Target="../tags/tag58.xml"/><Relationship Id="rId21" Type="http://schemas.openxmlformats.org/officeDocument/2006/relationships/image" Target="../media/image117.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tags" Target="../tags/tag57.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120.png"/><Relationship Id="rId5" Type="http://schemas.openxmlformats.org/officeDocument/2006/relationships/tags" Target="../tags/tag60.xml"/><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tags" Target="../tags/tag65.xml"/><Relationship Id="rId19" Type="http://schemas.openxmlformats.org/officeDocument/2006/relationships/image" Target="../media/image11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51.xml"/><Relationship Id="rId22" Type="http://schemas.openxmlformats.org/officeDocument/2006/relationships/image" Target="../media/image118.png"/></Relationships>
</file>

<file path=ppt/slides/_rels/slide8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tags" Target="../tags/tag69.xml"/><Relationship Id="rId16" Type="http://schemas.openxmlformats.org/officeDocument/2006/relationships/image" Target="../media/image128.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123.png"/><Relationship Id="rId5" Type="http://schemas.openxmlformats.org/officeDocument/2006/relationships/tags" Target="../tags/tag72.xml"/><Relationship Id="rId15" Type="http://schemas.openxmlformats.org/officeDocument/2006/relationships/image" Target="../media/image127.png"/><Relationship Id="rId10" Type="http://schemas.openxmlformats.org/officeDocument/2006/relationships/notesSlide" Target="../notesSlides/notesSlide52.xml"/><Relationship Id="rId4" Type="http://schemas.openxmlformats.org/officeDocument/2006/relationships/tags" Target="../tags/tag71.xml"/><Relationship Id="rId9" Type="http://schemas.openxmlformats.org/officeDocument/2006/relationships/slideLayout" Target="../slideLayouts/slideLayout15.xml"/><Relationship Id="rId14" Type="http://schemas.openxmlformats.org/officeDocument/2006/relationships/image" Target="../media/image126.png"/></Relationships>
</file>

<file path=ppt/slides/_rels/slide8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78.xml"/><Relationship Id="rId7" Type="http://schemas.openxmlformats.org/officeDocument/2006/relationships/image" Target="../media/image13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53.xml"/><Relationship Id="rId5" Type="http://schemas.openxmlformats.org/officeDocument/2006/relationships/slideLayout" Target="../slideLayouts/slideLayout19.xml"/><Relationship Id="rId10" Type="http://schemas.openxmlformats.org/officeDocument/2006/relationships/image" Target="../media/image133.png"/><Relationship Id="rId4" Type="http://schemas.openxmlformats.org/officeDocument/2006/relationships/tags" Target="../tags/tag79.xml"/><Relationship Id="rId9" Type="http://schemas.openxmlformats.org/officeDocument/2006/relationships/image" Target="../media/image113.png"/></Relationships>
</file>

<file path=ppt/slides/_rels/slide8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82.xml"/><Relationship Id="rId7" Type="http://schemas.openxmlformats.org/officeDocument/2006/relationships/image" Target="../media/image13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80.png"/><Relationship Id="rId5" Type="http://schemas.openxmlformats.org/officeDocument/2006/relationships/notesSlide" Target="../notesSlides/notesSlide54.xml"/><Relationship Id="rId4" Type="http://schemas.openxmlformats.org/officeDocument/2006/relationships/slideLayout" Target="../slideLayouts/slideLayout15.xml"/><Relationship Id="rId9" Type="http://schemas.openxmlformats.org/officeDocument/2006/relationships/image" Target="../media/image13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xml"/><Relationship Id="rId1" Type="http://schemas.openxmlformats.org/officeDocument/2006/relationships/tags" Target="../tags/tag85.xml"/><Relationship Id="rId5" Type="http://schemas.openxmlformats.org/officeDocument/2006/relationships/image" Target="../media/image140.wmf"/><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9.xml"/><Relationship Id="rId1" Type="http://schemas.openxmlformats.org/officeDocument/2006/relationships/tags" Target="../tags/tag86.xml"/><Relationship Id="rId6" Type="http://schemas.openxmlformats.org/officeDocument/2006/relationships/image" Target="../media/image190.png"/><Relationship Id="rId5" Type="http://schemas.openxmlformats.org/officeDocument/2006/relationships/image" Target="../media/image142.emf"/><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43.wmf"/><Relationship Id="rId4" Type="http://schemas.openxmlformats.org/officeDocument/2006/relationships/oleObject" Target="file:///C:\Users\mw24\Documents\Final%20Designs\FiltrationModel.xmcd\Selection%20459%202011%20887%202392"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5.xml"/><Relationship Id="rId1" Type="http://schemas.openxmlformats.org/officeDocument/2006/relationships/tags" Target="../tags/tag8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8.xml"/><Relationship Id="rId1" Type="http://schemas.openxmlformats.org/officeDocument/2006/relationships/vmlDrawing" Target="../drawings/vmlDrawing5.vml"/><Relationship Id="rId6" Type="http://schemas.openxmlformats.org/officeDocument/2006/relationships/image" Target="../media/image146.png"/><Relationship Id="rId5" Type="http://schemas.openxmlformats.org/officeDocument/2006/relationships/image" Target="../media/image145.wmf"/><Relationship Id="rId4" Type="http://schemas.openxmlformats.org/officeDocument/2006/relationships/oleObject" Target="file:///C:\Users\mw24\Google%20Drive\4540\Homework%2016\DC%20Filtration%20solution.xmcd\Selection%2075%206851%20509%207176"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90.xml"/><Relationship Id="rId7" Type="http://schemas.openxmlformats.org/officeDocument/2006/relationships/image" Target="../media/image148.png"/><Relationship Id="rId2" Type="http://schemas.openxmlformats.org/officeDocument/2006/relationships/tags" Target="../tags/tag89.xml"/><Relationship Id="rId1" Type="http://schemas.openxmlformats.org/officeDocument/2006/relationships/vmlDrawing" Target="../drawings/vmlDrawing6.vml"/><Relationship Id="rId6" Type="http://schemas.openxmlformats.org/officeDocument/2006/relationships/image" Target="../media/image147.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59982"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70"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13" name="Picture 12">
            <a:extLst>
              <a:ext uri="{FF2B5EF4-FFF2-40B4-BE49-F238E27FC236}">
                <a16:creationId xmlns:a16="http://schemas.microsoft.com/office/drawing/2014/main" id="{BFC6BB1E-991A-4155-8197-41F4F47F09F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2952"/>
          </a:xfrm>
          <a:prstGeom prst="rect">
            <a:avLst/>
          </a:prstGeom>
        </p:spPr>
      </p:pic>
      <p:pic>
        <p:nvPicPr>
          <p:cNvPr id="17" name="Picture 16">
            <a:extLst>
              <a:ext uri="{FF2B5EF4-FFF2-40B4-BE49-F238E27FC236}">
                <a16:creationId xmlns:a16="http://schemas.microsoft.com/office/drawing/2014/main" id="{EB0618F4-756F-427A-A6B5-B4C192F1B03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60"/>
            <a:ext cx="1895619" cy="304762"/>
          </a:xfrm>
          <a:prstGeom prst="rect">
            <a:avLst/>
          </a:prstGeom>
        </p:spPr>
      </p:pic>
      <p:pic>
        <p:nvPicPr>
          <p:cNvPr id="19" name="Picture 18">
            <a:extLst>
              <a:ext uri="{FF2B5EF4-FFF2-40B4-BE49-F238E27FC236}">
                <a16:creationId xmlns:a16="http://schemas.microsoft.com/office/drawing/2014/main" id="{091FA0D5-9495-47E8-BD1F-F8AECCAA7E2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3238"/>
          </a:xfrm>
          <a:prstGeom prst="rect">
            <a:avLst/>
          </a:prstGeom>
        </p:spPr>
      </p:pic>
      <p:pic>
        <p:nvPicPr>
          <p:cNvPr id="21" name="Picture 20">
            <a:extLst>
              <a:ext uri="{FF2B5EF4-FFF2-40B4-BE49-F238E27FC236}">
                <a16:creationId xmlns:a16="http://schemas.microsoft.com/office/drawing/2014/main" id="{AB0E3CF2-F112-403F-A509-8BB77E7CE02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9"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13" name="Picture 12">
            <a:extLst>
              <a:ext uri="{FF2B5EF4-FFF2-40B4-BE49-F238E27FC236}">
                <a16:creationId xmlns:a16="http://schemas.microsoft.com/office/drawing/2014/main" id="{E3A93E46-0722-4FB1-8011-C247B7B9B2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3333"/>
          </a:xfrm>
          <a:prstGeom prst="rect">
            <a:avLst/>
          </a:prstGeom>
        </p:spPr>
      </p:pic>
      <p:pic>
        <p:nvPicPr>
          <p:cNvPr id="17" name="Picture 16">
            <a:extLst>
              <a:ext uri="{FF2B5EF4-FFF2-40B4-BE49-F238E27FC236}">
                <a16:creationId xmlns:a16="http://schemas.microsoft.com/office/drawing/2014/main" id="{CEFA836F-D577-40B6-8E10-D428F357239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7" y="5998497"/>
            <a:ext cx="2560000" cy="664381"/>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69CC1C25-D61A-48F1-9779-626BC281392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322667"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7EA61-68F1-4291-B9DE-E3DD9C97103C}"/>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89523"/>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14" name="Picture 13">
            <a:extLst>
              <a:ext uri="{FF2B5EF4-FFF2-40B4-BE49-F238E27FC236}">
                <a16:creationId xmlns:a16="http://schemas.microsoft.com/office/drawing/2014/main" id="{AD9704DF-AFDB-405D-902D-E0AD59C0CDBF}"/>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6190"/>
          </a:xfrm>
          <a:prstGeom prst="rect">
            <a:avLst/>
          </a:prstGeom>
        </p:spPr>
      </p:pic>
      <p:pic>
        <p:nvPicPr>
          <p:cNvPr id="16" name="Picture 15">
            <a:extLst>
              <a:ext uri="{FF2B5EF4-FFF2-40B4-BE49-F238E27FC236}">
                <a16:creationId xmlns:a16="http://schemas.microsoft.com/office/drawing/2014/main" id="{32E584E8-C368-4936-A9DF-62928507748E}"/>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26" name="Picture 25">
            <a:extLst>
              <a:ext uri="{FF2B5EF4-FFF2-40B4-BE49-F238E27FC236}">
                <a16:creationId xmlns:a16="http://schemas.microsoft.com/office/drawing/2014/main" id="{5D424C9C-2143-46F9-856C-8E2C5DCA094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28" name="Picture 27">
            <a:extLst>
              <a:ext uri="{FF2B5EF4-FFF2-40B4-BE49-F238E27FC236}">
                <a16:creationId xmlns:a16="http://schemas.microsoft.com/office/drawing/2014/main" id="{E7E28356-1EBD-46DE-9B1E-166EE0569306}"/>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7" cy="588190"/>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3" name="Picture 32">
            <a:extLst>
              <a:ext uri="{FF2B5EF4-FFF2-40B4-BE49-F238E27FC236}">
                <a16:creationId xmlns:a16="http://schemas.microsoft.com/office/drawing/2014/main" id="{22AB8F60-5011-49E0-8135-B081EFE8FFB6}"/>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9810"/>
          </a:xfrm>
          <a:prstGeom prst="rect">
            <a:avLst/>
          </a:prstGeom>
        </p:spPr>
      </p:pic>
      <p:pic>
        <p:nvPicPr>
          <p:cNvPr id="35" name="Picture 34">
            <a:extLst>
              <a:ext uri="{FF2B5EF4-FFF2-40B4-BE49-F238E27FC236}">
                <a16:creationId xmlns:a16="http://schemas.microsoft.com/office/drawing/2014/main" id="{63449575-FC33-42AB-AE98-FA8C99A6DBD8}"/>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4857"/>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14" name="Picture 13">
            <a:extLst>
              <a:ext uri="{FF2B5EF4-FFF2-40B4-BE49-F238E27FC236}">
                <a16:creationId xmlns:a16="http://schemas.microsoft.com/office/drawing/2014/main" id="{0822B02A-9EB5-4225-977B-FFECECF2460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7" cy="588190"/>
          </a:xfrm>
          <a:prstGeom prst="rect">
            <a:avLst/>
          </a:prstGeom>
        </p:spPr>
      </p:pic>
      <p:pic>
        <p:nvPicPr>
          <p:cNvPr id="3" name="Picture 2">
            <a:extLst>
              <a:ext uri="{FF2B5EF4-FFF2-40B4-BE49-F238E27FC236}">
                <a16:creationId xmlns:a16="http://schemas.microsoft.com/office/drawing/2014/main" id="{18A66F5C-78EC-4091-9108-D9F55F4DFEB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4014" y="4302123"/>
            <a:ext cx="5446095" cy="588190"/>
          </a:xfrm>
          <a:prstGeom prst="rect">
            <a:avLst/>
          </a:prstGeom>
        </p:spPr>
      </p:pic>
      <p:pic>
        <p:nvPicPr>
          <p:cNvPr id="6" name="Picture 5">
            <a:extLst>
              <a:ext uri="{FF2B5EF4-FFF2-40B4-BE49-F238E27FC236}">
                <a16:creationId xmlns:a16="http://schemas.microsoft.com/office/drawing/2014/main" id="{3BDE39DE-238F-4B1D-A338-CBC6696CA20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1597" y="5813655"/>
            <a:ext cx="3163428" cy="595809"/>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5" name="Picture 4">
            <a:extLst>
              <a:ext uri="{FF2B5EF4-FFF2-40B4-BE49-F238E27FC236}">
                <a16:creationId xmlns:a16="http://schemas.microsoft.com/office/drawing/2014/main" id="{9D4EF7F8-4EB2-488B-BB2D-0C82998E69E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35047" cy="597333"/>
          </a:xfrm>
          <a:prstGeom prst="rect">
            <a:avLst/>
          </a:prstGeom>
        </p:spPr>
      </p:pic>
      <p:pic>
        <p:nvPicPr>
          <p:cNvPr id="7" name="Picture 6">
            <a:extLst>
              <a:ext uri="{FF2B5EF4-FFF2-40B4-BE49-F238E27FC236}">
                <a16:creationId xmlns:a16="http://schemas.microsoft.com/office/drawing/2014/main" id="{0775C3FC-387C-4D2D-8FBB-CFFACEFC0A1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82857" cy="597333"/>
          </a:xfrm>
          <a:prstGeom prst="rect">
            <a:avLst/>
          </a:prstGeom>
        </p:spPr>
      </p:pic>
      <p:pic>
        <p:nvPicPr>
          <p:cNvPr id="9" name="Picture 8">
            <a:extLst>
              <a:ext uri="{FF2B5EF4-FFF2-40B4-BE49-F238E27FC236}">
                <a16:creationId xmlns:a16="http://schemas.microsoft.com/office/drawing/2014/main" id="{5C07B674-A441-48B5-9C5C-C021D4BB0E9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2"/>
            <a:ext cx="1711238" cy="562286"/>
          </a:xfrm>
          <a:prstGeom prst="rect">
            <a:avLst/>
          </a:prstGeom>
        </p:spPr>
      </p:pic>
      <p:pic>
        <p:nvPicPr>
          <p:cNvPr id="14" name="Picture 13">
            <a:extLst>
              <a:ext uri="{FF2B5EF4-FFF2-40B4-BE49-F238E27FC236}">
                <a16:creationId xmlns:a16="http://schemas.microsoft.com/office/drawing/2014/main" id="{03EC31AA-DCF0-4D06-ADBE-A327C4B6BB2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84190" cy="667429"/>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cxnSp>
        <p:nvCxnSpPr>
          <p:cNvPr id="18" name="Straight Arrow Connector 17"/>
          <p:cNvCxnSpPr>
            <a:stCxn id="13" idx="1"/>
            <a:endCxn id="9" idx="3"/>
          </p:cNvCxnSpPr>
          <p:nvPr/>
        </p:nvCxnSpPr>
        <p:spPr bwMode="auto">
          <a:xfrm flipH="1" flipV="1">
            <a:off x="1946478" y="4979055"/>
            <a:ext cx="2671832" cy="7639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pic>
        <p:nvPicPr>
          <p:cNvPr id="49" name="Picture 2" descr="Sage or Guide">
            <a:hlinkClick r:id="rId6" action="ppaction://hlinkpres?slideindex=14&amp;slidetitle=porewatervelocity"/>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417" y="230310"/>
            <a:ext cx="346983" cy="85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4"/>
            <a:ext cx="1539854" cy="7161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FDA0131-A4C9-4492-B028-E5B62EE1B45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1"/>
            <a:ext cx="2389024" cy="716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56E4272-DDC6-406C-9505-E10439BCFC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39" y="4218581"/>
            <a:ext cx="7198476" cy="574476"/>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0" name="Picture 29">
            <a:extLst>
              <a:ext uri="{FF2B5EF4-FFF2-40B4-BE49-F238E27FC236}">
                <a16:creationId xmlns:a16="http://schemas.microsoft.com/office/drawing/2014/main" id="{3E6FC799-9A58-4105-947F-1BB2F481834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4"/>
            <a:ext cx="3270095" cy="557714"/>
          </a:xfrm>
          <a:prstGeom prst="rect">
            <a:avLst/>
          </a:prstGeom>
        </p:spPr>
      </p:pic>
      <p:pic>
        <p:nvPicPr>
          <p:cNvPr id="32" name="Picture 31">
            <a:extLst>
              <a:ext uri="{FF2B5EF4-FFF2-40B4-BE49-F238E27FC236}">
                <a16:creationId xmlns:a16="http://schemas.microsoft.com/office/drawing/2014/main" id="{A54567C0-AE36-4130-9017-3DCA0CDEF74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699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25" name="Picture 24">
            <a:extLst>
              <a:ext uri="{FF2B5EF4-FFF2-40B4-BE49-F238E27FC236}">
                <a16:creationId xmlns:a16="http://schemas.microsoft.com/office/drawing/2014/main" id="{862F4409-25DC-4D2F-B895-A502406DCD0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13" name="Picture 12">
            <a:extLst>
              <a:ext uri="{FF2B5EF4-FFF2-40B4-BE49-F238E27FC236}">
                <a16:creationId xmlns:a16="http://schemas.microsoft.com/office/drawing/2014/main" id="{9CE9C600-C6C6-4B96-A469-19182AC057C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1" cy="670476"/>
          </a:xfrm>
          <a:prstGeom prst="rect">
            <a:avLst/>
          </a:prstGeom>
        </p:spPr>
      </p:pic>
      <p:pic>
        <p:nvPicPr>
          <p:cNvPr id="27" name="Picture 26">
            <a:extLst>
              <a:ext uri="{FF2B5EF4-FFF2-40B4-BE49-F238E27FC236}">
                <a16:creationId xmlns:a16="http://schemas.microsoft.com/office/drawing/2014/main" id="{7725B5C4-D18D-42A2-BCD3-E37C4C30320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80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433D447D-9096-4867-9ABC-1FE762A92C9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2"/>
            <a:ext cx="8700938" cy="229956"/>
          </a:xfrm>
          <a:prstGeom prst="rect">
            <a:avLst/>
          </a:prstGeom>
        </p:spPr>
      </p:pic>
      <p:pic>
        <p:nvPicPr>
          <p:cNvPr id="17" name="Picture 16">
            <a:extLst>
              <a:ext uri="{FF2B5EF4-FFF2-40B4-BE49-F238E27FC236}">
                <a16:creationId xmlns:a16="http://schemas.microsoft.com/office/drawing/2014/main" id="{B96F8522-CB3B-464E-8FB6-40F233DD7E5F}"/>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40"/>
            <a:ext cx="5017551" cy="203975"/>
          </a:xfrm>
          <a:prstGeom prst="rect">
            <a:avLst/>
          </a:prstGeom>
        </p:spPr>
      </p:pic>
      <p:pic>
        <p:nvPicPr>
          <p:cNvPr id="19" name="Picture 18">
            <a:extLst>
              <a:ext uri="{FF2B5EF4-FFF2-40B4-BE49-F238E27FC236}">
                <a16:creationId xmlns:a16="http://schemas.microsoft.com/office/drawing/2014/main" id="{828FC188-6FED-4D60-AD1B-67D56E98F112}"/>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1" name="Picture 20">
            <a:extLst>
              <a:ext uri="{FF2B5EF4-FFF2-40B4-BE49-F238E27FC236}">
                <a16:creationId xmlns:a16="http://schemas.microsoft.com/office/drawing/2014/main" id="{14C9EFCD-6A09-4575-9BB0-EF8B575E6769}"/>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19"/>
            <a:ext cx="527930" cy="195805"/>
          </a:xfrm>
          <a:prstGeom prst="rect">
            <a:avLst/>
          </a:prstGeom>
          <a:solidFill>
            <a:schemeClr val="bg1"/>
          </a:solidFill>
        </p:spPr>
      </p:pic>
      <p:pic>
        <p:nvPicPr>
          <p:cNvPr id="28" name="Picture 27">
            <a:extLst>
              <a:ext uri="{FF2B5EF4-FFF2-40B4-BE49-F238E27FC236}">
                <a16:creationId xmlns:a16="http://schemas.microsoft.com/office/drawing/2014/main" id="{83CDAF56-BC9C-4227-9FFB-F9E48966BB15}"/>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2" y="4823098"/>
            <a:ext cx="375499" cy="190848"/>
          </a:xfrm>
          <a:prstGeom prst="rect">
            <a:avLst/>
          </a:prstGeom>
          <a:solidFill>
            <a:schemeClr val="bg1"/>
          </a:solidFill>
        </p:spPr>
      </p:pic>
      <p:pic>
        <p:nvPicPr>
          <p:cNvPr id="30" name="Picture 29">
            <a:extLst>
              <a:ext uri="{FF2B5EF4-FFF2-40B4-BE49-F238E27FC236}">
                <a16:creationId xmlns:a16="http://schemas.microsoft.com/office/drawing/2014/main" id="{4943A6C9-80B4-4018-ABD0-9179D2574798}"/>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6"/>
            <a:ext cx="1047186" cy="171020"/>
          </a:xfrm>
          <a:prstGeom prst="rect">
            <a:avLst/>
          </a:prstGeom>
          <a:solidFill>
            <a:schemeClr val="bg1"/>
          </a:solidFill>
        </p:spPr>
      </p:pic>
      <p:pic>
        <p:nvPicPr>
          <p:cNvPr id="34" name="Picture 33">
            <a:extLst>
              <a:ext uri="{FF2B5EF4-FFF2-40B4-BE49-F238E27FC236}">
                <a16:creationId xmlns:a16="http://schemas.microsoft.com/office/drawing/2014/main" id="{9A17FCC5-7B7A-4724-B73E-1E377E73061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2259"/>
          </a:xfrm>
          <a:prstGeom prst="rect">
            <a:avLst/>
          </a:prstGeom>
          <a:solidFill>
            <a:schemeClr val="bg1"/>
          </a:solidFill>
        </p:spPr>
      </p:pic>
      <p:pic>
        <p:nvPicPr>
          <p:cNvPr id="49" name="Picture 48">
            <a:extLst>
              <a:ext uri="{FF2B5EF4-FFF2-40B4-BE49-F238E27FC236}">
                <a16:creationId xmlns:a16="http://schemas.microsoft.com/office/drawing/2014/main" id="{E1D7F27B-968E-48D1-920A-A2DA67ABE16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0225"/>
          </a:xfrm>
          <a:prstGeom prst="rect">
            <a:avLst/>
          </a:prstGeom>
        </p:spPr>
      </p:pic>
      <p:pic>
        <p:nvPicPr>
          <p:cNvPr id="51" name="Picture 50">
            <a:extLst>
              <a:ext uri="{FF2B5EF4-FFF2-40B4-BE49-F238E27FC236}">
                <a16:creationId xmlns:a16="http://schemas.microsoft.com/office/drawing/2014/main" id="{B3E90A4E-8998-44F8-8CC1-31F6CA30E8A2}"/>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4"/>
            <a:ext cx="4035047"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C65D6D-690B-4C51-A54B-2D0E6D84336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3238"/>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6FBE4670-41BE-457D-B8A0-AB1B7735D32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1" cy="670476"/>
          </a:xfrm>
          <a:prstGeom prst="rect">
            <a:avLst/>
          </a:prstGeom>
        </p:spPr>
      </p:pic>
      <p:pic>
        <p:nvPicPr>
          <p:cNvPr id="7" name="Picture 6">
            <a:extLst>
              <a:ext uri="{FF2B5EF4-FFF2-40B4-BE49-F238E27FC236}">
                <a16:creationId xmlns:a16="http://schemas.microsoft.com/office/drawing/2014/main" id="{61C3084E-8BAF-4D1D-A357-6E131967369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8"/>
            <a:ext cx="4390095" cy="608000"/>
          </a:xfrm>
          <a:prstGeom prst="rect">
            <a:avLst/>
          </a:prstGeom>
        </p:spPr>
      </p:pic>
      <p:pic>
        <p:nvPicPr>
          <p:cNvPr id="9" name="Picture 8">
            <a:extLst>
              <a:ext uri="{FF2B5EF4-FFF2-40B4-BE49-F238E27FC236}">
                <a16:creationId xmlns:a16="http://schemas.microsoft.com/office/drawing/2014/main" id="{FEE48162-6D89-4174-9647-3FAEAA85B24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8"/>
            <a:ext cx="7442285" cy="67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28"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8869C2A5-4F96-4EA9-9570-0FC84C75EAC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6"/>
            <a:ext cx="4842666" cy="623238"/>
          </a:xfrm>
          <a:prstGeom prst="rect">
            <a:avLst/>
          </a:prstGeom>
        </p:spPr>
      </p:pic>
      <p:pic>
        <p:nvPicPr>
          <p:cNvPr id="21" name="Picture 20">
            <a:extLst>
              <a:ext uri="{FF2B5EF4-FFF2-40B4-BE49-F238E27FC236}">
                <a16:creationId xmlns:a16="http://schemas.microsoft.com/office/drawing/2014/main" id="{BF140D00-B8F6-42FE-BB95-868BBEEAC7E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10"/>
            <a:ext cx="3270095" cy="557714"/>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6" name="Picture 5">
            <a:extLst>
              <a:ext uri="{FF2B5EF4-FFF2-40B4-BE49-F238E27FC236}">
                <a16:creationId xmlns:a16="http://schemas.microsoft.com/office/drawing/2014/main" id="{60A36F88-9737-4205-AA86-81D82EE4D5B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3238"/>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6" name="Picture 55">
            <a:extLst>
              <a:ext uri="{FF2B5EF4-FFF2-40B4-BE49-F238E27FC236}">
                <a16:creationId xmlns:a16="http://schemas.microsoft.com/office/drawing/2014/main" id="{A2E31F42-CC81-47D5-A625-A90B3FA3820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8" name="Picture 57">
            <a:extLst>
              <a:ext uri="{FF2B5EF4-FFF2-40B4-BE49-F238E27FC236}">
                <a16:creationId xmlns:a16="http://schemas.microsoft.com/office/drawing/2014/main" id="{3CAFBCEB-3A27-4E36-BC98-F025BDEB0C95}"/>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6"/>
            <a:ext cx="1191224" cy="130254"/>
          </a:xfrm>
          <a:prstGeom prst="rect">
            <a:avLst/>
          </a:prstGeom>
          <a:solidFill>
            <a:schemeClr val="bg1"/>
          </a:solidFill>
        </p:spPr>
      </p:pic>
      <p:pic>
        <p:nvPicPr>
          <p:cNvPr id="60" name="Picture 59">
            <a:extLst>
              <a:ext uri="{FF2B5EF4-FFF2-40B4-BE49-F238E27FC236}">
                <a16:creationId xmlns:a16="http://schemas.microsoft.com/office/drawing/2014/main" id="{A05390A0-E046-4EDB-A3DE-E9349518988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4506"/>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5" name="Picture 4">
            <a:extLst>
              <a:ext uri="{FF2B5EF4-FFF2-40B4-BE49-F238E27FC236}">
                <a16:creationId xmlns:a16="http://schemas.microsoft.com/office/drawing/2014/main" id="{4F574977-B463-4C0A-8605-06F88CEC1FD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4822"/>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3" name="Picture 32">
            <a:extLst>
              <a:ext uri="{FF2B5EF4-FFF2-40B4-BE49-F238E27FC236}">
                <a16:creationId xmlns:a16="http://schemas.microsoft.com/office/drawing/2014/main" id="{A0CE86A9-B44E-4CD5-A0DE-71F1076BD4E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485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8" name="Picture 7">
            <a:extLst>
              <a:ext uri="{FF2B5EF4-FFF2-40B4-BE49-F238E27FC236}">
                <a16:creationId xmlns:a16="http://schemas.microsoft.com/office/drawing/2014/main" id="{2A196D89-F3CC-465B-88A1-C3B85148B5D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8"/>
            <a:ext cx="2339047" cy="556190"/>
          </a:xfrm>
          <a:prstGeom prst="rect">
            <a:avLst/>
          </a:prstGeom>
        </p:spPr>
      </p:pic>
      <p:pic>
        <p:nvPicPr>
          <p:cNvPr id="11" name="Picture 10">
            <a:extLst>
              <a:ext uri="{FF2B5EF4-FFF2-40B4-BE49-F238E27FC236}">
                <a16:creationId xmlns:a16="http://schemas.microsoft.com/office/drawing/2014/main" id="{5F2114DF-CC07-487B-A53D-E00451509E2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7"/>
            <a:ext cx="2520381" cy="554667"/>
          </a:xfrm>
          <a:prstGeom prst="rect">
            <a:avLst/>
          </a:prstGeom>
        </p:spPr>
      </p:pic>
      <p:pic>
        <p:nvPicPr>
          <p:cNvPr id="20" name="Picture 19">
            <a:extLst>
              <a:ext uri="{FF2B5EF4-FFF2-40B4-BE49-F238E27FC236}">
                <a16:creationId xmlns:a16="http://schemas.microsoft.com/office/drawing/2014/main" id="{B335ACBE-066F-41E7-A3D6-7BC82C75BE77}"/>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8286"/>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2" name="Group 191"/>
          <p:cNvGrpSpPr/>
          <p:nvPr/>
        </p:nvGrpSpPr>
        <p:grpSpPr>
          <a:xfrm>
            <a:off x="1132784" y="163773"/>
            <a:ext cx="7409087" cy="6612339"/>
            <a:chOff x="1132784" y="163773"/>
            <a:chExt cx="7409087" cy="6612339"/>
          </a:xfrm>
        </p:grpSpPr>
        <p:sp>
          <p:nvSpPr>
            <p:cNvPr id="164" name="Rectangle 169"/>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p:cNvSpPr>
              <a:spLocks noChangeArrowheads="1"/>
            </p:cNvSpPr>
            <p:nvPr/>
          </p:nvSpPr>
          <p:spPr bwMode="auto">
            <a:xfrm flipH="1">
              <a:off x="5264098"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p:cNvSpPr>
              <a:spLocks noChangeArrowheads="1"/>
            </p:cNvSpPr>
            <p:nvPr/>
          </p:nvSpPr>
          <p:spPr bwMode="auto">
            <a:xfrm flipH="1">
              <a:off x="4246511"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p:cNvSpPr>
              <a:spLocks noChangeArrowheads="1"/>
            </p:cNvSpPr>
            <p:nvPr/>
          </p:nvSpPr>
          <p:spPr bwMode="auto">
            <a:xfrm flipH="1">
              <a:off x="4027435"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p:cNvSpPr/>
            <p:nvPr/>
          </p:nvSpPr>
          <p:spPr bwMode="auto">
            <a:xfrm>
              <a:off x="39829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p:cNvSpPr/>
            <p:nvPr/>
          </p:nvSpPr>
          <p:spPr bwMode="auto">
            <a:xfrm>
              <a:off x="4208411"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p:cNvCxnSpPr>
              <a:cxnSpLocks noChangeShapeType="1"/>
            </p:cNvCxnSpPr>
            <p:nvPr/>
          </p:nvCxnSpPr>
          <p:spPr bwMode="auto">
            <a:xfrm>
              <a:off x="5487936"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7436"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p:cNvSpPr/>
            <p:nvPr/>
          </p:nvSpPr>
          <p:spPr bwMode="auto">
            <a:xfrm>
              <a:off x="4254449"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81461"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p:cNvSpPr>
              <a:spLocks noChangeArrowheads="1"/>
            </p:cNvSpPr>
            <p:nvPr/>
          </p:nvSpPr>
          <p:spPr bwMode="auto">
            <a:xfrm flipH="1">
              <a:off x="4473522"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p:cNvSpPr/>
            <p:nvPr/>
          </p:nvSpPr>
          <p:spPr bwMode="auto">
            <a:xfrm>
              <a:off x="4437011"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p:cNvSpPr>
              <a:spLocks noChangeArrowheads="1"/>
            </p:cNvSpPr>
            <p:nvPr/>
          </p:nvSpPr>
          <p:spPr bwMode="auto">
            <a:xfrm flipH="1">
              <a:off x="5043436"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p:cNvSpPr>
              <a:spLocks noChangeArrowheads="1"/>
            </p:cNvSpPr>
            <p:nvPr/>
          </p:nvSpPr>
          <p:spPr bwMode="auto">
            <a:xfrm flipH="1">
              <a:off x="4792610"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p:cNvSpPr/>
            <p:nvPr/>
          </p:nvSpPr>
          <p:spPr bwMode="auto">
            <a:xfrm>
              <a:off x="4757686"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p:cNvSpPr/>
            <p:nvPr/>
          </p:nvSpPr>
          <p:spPr bwMode="auto">
            <a:xfrm>
              <a:off x="4995811"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p:cNvSpPr/>
            <p:nvPr/>
          </p:nvSpPr>
          <p:spPr bwMode="auto">
            <a:xfrm>
              <a:off x="5232349"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37700"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59950"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84752"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4463"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53700"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5950"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8"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8106040"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solidFill>
                  <a:srgbClr val="000000"/>
                </a:solidFill>
              </a:endParaRPr>
            </a:p>
          </p:txBody>
        </p:sp>
        <p:sp>
          <p:nvSpPr>
            <p:cNvPr id="68" name="Down Arrow 67"/>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6" name="Line 71"/>
            <p:cNvSpPr>
              <a:spLocks noChangeShapeType="1"/>
            </p:cNvSpPr>
            <p:nvPr/>
          </p:nvSpPr>
          <p:spPr bwMode="auto">
            <a:xfrm>
              <a:off x="8313271" y="3802594"/>
              <a:ext cx="228600" cy="3048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76" name="Group 175"/>
            <p:cNvGrpSpPr/>
            <p:nvPr/>
          </p:nvGrpSpPr>
          <p:grpSpPr>
            <a:xfrm>
              <a:off x="75018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p:cNvSpPr>
              <a:spLocks/>
            </p:cNvSpPr>
            <p:nvPr/>
          </p:nvSpPr>
          <p:spPr bwMode="auto">
            <a:xfrm>
              <a:off x="6640302"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00B0F0"/>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28" name="Group 329"/>
            <p:cNvGrpSpPr>
              <a:grpSpLocks/>
            </p:cNvGrpSpPr>
            <p:nvPr/>
          </p:nvGrpSpPr>
          <p:grpSpPr bwMode="auto">
            <a:xfrm rot="10800000">
              <a:off x="7399286"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23" name="Rectangle 122"/>
            <p:cNvSpPr/>
            <p:nvPr/>
          </p:nvSpPr>
          <p:spPr bwMode="auto">
            <a:xfrm>
              <a:off x="6860964" y="1047502"/>
              <a:ext cx="538322" cy="93663"/>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5" name="Rectangle 124"/>
            <p:cNvSpPr/>
            <p:nvPr/>
          </p:nvSpPr>
          <p:spPr bwMode="auto">
            <a:xfrm>
              <a:off x="6650461"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21182"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7543937"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gr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421661" y="39319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423935"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8" name="Straight Connector 127"/>
            <p:cNvCxnSpPr/>
            <p:nvPr/>
          </p:nvCxnSpPr>
          <p:spPr bwMode="auto">
            <a:xfrm flipH="1">
              <a:off x="1505823" y="1369327"/>
              <a:ext cx="2286000" cy="1"/>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378424"/>
              <a:ext cx="846161" cy="2197289"/>
              <a:chOff x="1378424" y="1378424"/>
              <a:chExt cx="846161" cy="2197289"/>
            </a:xfrm>
          </p:grpSpPr>
          <p:cxnSp>
            <p:nvCxnSpPr>
              <p:cNvPr id="137" name="Straight Arrow Connector 13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132784" y="3589363"/>
              <a:ext cx="2656496" cy="369332"/>
            </a:xfrm>
            <a:prstGeom prst="rect">
              <a:avLst/>
            </a:prstGeom>
            <a:noFill/>
          </p:spPr>
          <p:txBody>
            <a:bodyPr wrap="none" rtlCol="0">
              <a:spAutoFit/>
            </a:bodyPr>
            <a:lstStyle/>
            <a:p>
              <a:r>
                <a:rPr lang="en-US" sz="1800" b="0" dirty="0"/>
                <a:t>10 cm </a:t>
              </a:r>
              <a:r>
                <a:rPr lang="en-US" sz="1800" b="0" i="1" dirty="0"/>
                <a:t>+ Pipe OD + </a:t>
              </a:r>
              <a:r>
                <a:rPr lang="en-US" sz="1800" b="0" dirty="0"/>
                <a:t>10 cm</a:t>
              </a:r>
            </a:p>
          </p:txBody>
        </p:sp>
        <p:sp>
          <p:nvSpPr>
            <p:cNvPr id="141" name="TextBox 140"/>
            <p:cNvSpPr txBox="1"/>
            <p:nvPr/>
          </p:nvSpPr>
          <p:spPr>
            <a:xfrm>
              <a:off x="1583160" y="900754"/>
              <a:ext cx="755335" cy="369332"/>
            </a:xfrm>
            <a:prstGeom prst="rect">
              <a:avLst/>
            </a:prstGeom>
            <a:noFill/>
          </p:spPr>
          <p:txBody>
            <a:bodyPr wrap="none" rtlCol="0">
              <a:spAutoFit/>
            </a:bodyPr>
            <a:lstStyle/>
            <a:p>
              <a:r>
                <a:rPr lang="en-US" sz="1800" b="0" dirty="0"/>
                <a:t>20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214651" cy="1077218"/>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702382"/>
              <a:ext cx="177418" cy="184724"/>
            </a:xfrm>
            <a:prstGeom prst="straightConnector1">
              <a:avLst/>
            </a:prstGeom>
            <a:noFill/>
            <a:ln w="12700" cap="flat" cmpd="sng" algn="ctr">
              <a:solidFill>
                <a:schemeClr val="bg2"/>
              </a:solidFill>
              <a:prstDash val="solid"/>
              <a:round/>
              <a:headEnd type="none" w="lg" len="med"/>
              <a:tailEnd type="arrow"/>
            </a:ln>
            <a:effectLst/>
          </p:spPr>
        </p:cxnSp>
        <p:cxnSp>
          <p:nvCxnSpPr>
            <p:cNvPr id="132" name="Straight Arrow Connector 131"/>
            <p:cNvCxnSpPr/>
            <p:nvPr/>
          </p:nvCxnSpPr>
          <p:spPr bwMode="auto">
            <a:xfrm flipH="1" flipV="1">
              <a:off x="2033516" y="1337481"/>
              <a:ext cx="177421" cy="34119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943" y="398059"/>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026" y="1164607"/>
              <a:ext cx="896204" cy="369332"/>
            </a:xfrm>
            <a:prstGeom prst="rect">
              <a:avLst/>
            </a:prstGeom>
            <a:noFill/>
          </p:spPr>
          <p:txBody>
            <a:bodyPr wrap="square" rtlCol="0">
              <a:spAutoFit/>
            </a:bodyPr>
            <a:lstStyle/>
            <a:p>
              <a:r>
                <a:rPr lang="en-US" sz="1800" b="0" dirty="0"/>
                <a:t>Outlet</a:t>
              </a:r>
            </a:p>
          </p:txBody>
        </p:sp>
        <p:grpSp>
          <p:nvGrpSpPr>
            <p:cNvPr id="191" name="Group 190"/>
            <p:cNvGrpSpPr/>
            <p:nvPr/>
          </p:nvGrpSpPr>
          <p:grpSpPr>
            <a:xfrm flipH="1">
              <a:off x="3432202" y="6491310"/>
              <a:ext cx="572192" cy="284802"/>
              <a:chOff x="11347905" y="4666978"/>
              <a:chExt cx="572192" cy="284802"/>
            </a:xfrm>
          </p:grpSpPr>
          <p:grpSp>
            <p:nvGrpSpPr>
              <p:cNvPr id="183" name="Group 99"/>
              <p:cNvGrpSpPr/>
              <p:nvPr/>
            </p:nvGrpSpPr>
            <p:grpSpPr>
              <a:xfrm rot="5400000">
                <a:off x="11404199" y="4610684"/>
                <a:ext cx="223645" cy="336234"/>
                <a:chOff x="6280150" y="1319213"/>
                <a:chExt cx="255588" cy="376238"/>
              </a:xfrm>
            </p:grpSpPr>
            <p:sp>
              <p:nvSpPr>
                <p:cNvPr id="18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9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grpSp>
            <p:nvGrpSpPr>
              <p:cNvPr id="185" name="Group 106"/>
              <p:cNvGrpSpPr/>
              <p:nvPr/>
            </p:nvGrpSpPr>
            <p:grpSpPr>
              <a:xfrm rot="16200000">
                <a:off x="11662128" y="4693811"/>
                <a:ext cx="246063" cy="269875"/>
                <a:chOff x="6346031" y="891382"/>
                <a:chExt cx="246063" cy="269875"/>
              </a:xfrm>
            </p:grpSpPr>
            <p:sp>
              <p:nvSpPr>
                <p:cNvPr id="18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8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103" name="Line 70"/>
            <p:cNvSpPr>
              <a:spLocks noChangeShapeType="1"/>
            </p:cNvSpPr>
            <p:nvPr/>
          </p:nvSpPr>
          <p:spPr bwMode="auto">
            <a:xfrm flipH="1" flipV="1">
              <a:off x="6683351" y="2955629"/>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sp>
        <p:nvSpPr>
          <p:cNvPr id="138" name="Rounded Rectangle 137"/>
          <p:cNvSpPr/>
          <p:nvPr/>
        </p:nvSpPr>
        <p:spPr bwMode="auto">
          <a:xfrm>
            <a:off x="873457" y="4012442"/>
            <a:ext cx="2429301" cy="42308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3" name="Picture 32">
            <a:extLst>
              <a:ext uri="{FF2B5EF4-FFF2-40B4-BE49-F238E27FC236}">
                <a16:creationId xmlns:a16="http://schemas.microsoft.com/office/drawing/2014/main" id="{6B6ED2A1-5E55-4BB7-805B-42AFAF19083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41135" y="533785"/>
            <a:ext cx="1139809" cy="246857"/>
          </a:xfrm>
          <a:prstGeom prst="rect">
            <a:avLst/>
          </a:prstGeom>
        </p:spPr>
      </p:pic>
      <p:pic>
        <p:nvPicPr>
          <p:cNvPr id="35" name="Picture 34">
            <a:extLst>
              <a:ext uri="{FF2B5EF4-FFF2-40B4-BE49-F238E27FC236}">
                <a16:creationId xmlns:a16="http://schemas.microsoft.com/office/drawing/2014/main" id="{08349E5B-5D84-47AE-ADDF-AEBF44D4D9A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77003" y="1768077"/>
            <a:ext cx="1520762" cy="246857"/>
          </a:xfrm>
          <a:prstGeom prst="rect">
            <a:avLst/>
          </a:prstGeom>
        </p:spPr>
      </p:pic>
      <p:pic>
        <p:nvPicPr>
          <p:cNvPr id="37" name="Picture 36">
            <a:extLst>
              <a:ext uri="{FF2B5EF4-FFF2-40B4-BE49-F238E27FC236}">
                <a16:creationId xmlns:a16="http://schemas.microsoft.com/office/drawing/2014/main" id="{169F6F9B-AB78-4144-A2FD-89EFE3590D0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321244" y="2327493"/>
            <a:ext cx="899048" cy="211810"/>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207294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3408305" cy="461665"/>
          </a:xfrm>
          <a:prstGeom prst="rect">
            <a:avLst/>
          </a:prstGeom>
          <a:noFill/>
          <a:ln w="12700">
            <a:noFill/>
            <a:miter lim="800000"/>
            <a:headEnd type="none" w="lg" len="med"/>
            <a:tailEnd type="none" w="lg" len="med"/>
          </a:ln>
          <a:effectLst/>
        </p:spPr>
        <p:txBody>
          <a:bodyPr wrap="none">
            <a:spAutoFit/>
          </a:bodyPr>
          <a:lstStyle/>
          <a:p>
            <a:r>
              <a:rPr lang="en-US" sz="2400" dirty="0" smtClean="0">
                <a:solidFill>
                  <a:schemeClr val="folHlink"/>
                </a:solidFill>
              </a:rPr>
              <a:t>Coagulant nanoparticles</a:t>
            </a:r>
            <a:endParaRPr lang="en-US" sz="2400" dirty="0">
              <a:solidFill>
                <a:schemeClr val="folHlink"/>
              </a:solidFill>
            </a:endParaRP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 </a:t>
            </a:r>
            <a:r>
              <a:rPr lang="en-US" dirty="0" err="1"/>
              <a:t>Matías</a:t>
            </a:r>
            <a:r>
              <a:rPr lang="en-US" dirty="0"/>
              <a:t> Performance</a:t>
            </a:r>
          </a:p>
        </p:txBody>
      </p:sp>
      <p:sp>
        <p:nvSpPr>
          <p:cNvPr id="3" name="AutoShape 2"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54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161" t="15479"/>
          <a:stretch/>
        </p:blipFill>
        <p:spPr bwMode="auto">
          <a:xfrm>
            <a:off x="460375" y="1751308"/>
            <a:ext cx="8401050" cy="44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28441" y="6354002"/>
            <a:ext cx="3443763" cy="400110"/>
          </a:xfrm>
          <a:prstGeom prst="rect">
            <a:avLst/>
          </a:prstGeom>
          <a:noFill/>
        </p:spPr>
        <p:txBody>
          <a:bodyPr wrap="none" rtlCol="0">
            <a:spAutoFit/>
          </a:bodyPr>
          <a:lstStyle/>
          <a:p>
            <a:r>
              <a:rPr lang="en-US" sz="2000" b="0" dirty="0"/>
              <a:t>Average </a:t>
            </a:r>
            <a:r>
              <a:rPr lang="en-US" sz="2000" b="0" dirty="0" err="1"/>
              <a:t>pC</a:t>
            </a:r>
            <a:r>
              <a:rPr lang="en-US" sz="2000" b="0" dirty="0"/>
              <a:t>* for the filter is 0.8</a:t>
            </a:r>
          </a:p>
        </p:txBody>
      </p:sp>
    </p:spTree>
    <p:extLst>
      <p:ext uri="{BB962C8B-B14F-4D97-AF65-F5344CB8AC3E}">
        <p14:creationId xmlns:p14="http://schemas.microsoft.com/office/powerpoint/2010/main" val="238005129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785652"/>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 or flocculation helps!</a:t>
            </a:r>
          </a:p>
        </p:txBody>
      </p:sp>
      <p:sp>
        <p:nvSpPr>
          <p:cNvPr id="24" name="TextBox 23"/>
          <p:cNvSpPr txBox="1"/>
          <p:nvPr/>
        </p:nvSpPr>
        <p:spPr>
          <a:xfrm>
            <a:off x="3975652" y="1599105"/>
            <a:ext cx="2034273" cy="2677656"/>
          </a:xfrm>
          <a:prstGeom prst="rect">
            <a:avLst/>
          </a:prstGeom>
          <a:noFill/>
        </p:spPr>
        <p:txBody>
          <a:bodyPr wrap="square" rtlCol="0">
            <a:spAutoFit/>
          </a:bodyPr>
          <a:lstStyle/>
          <a:p>
            <a:r>
              <a:rPr lang="en-US" sz="2400" b="0" dirty="0">
                <a:latin typeface="+mn-lt"/>
              </a:rPr>
              <a:t>Active filtration zone breakthrough</a:t>
            </a:r>
          </a:p>
          <a:p>
            <a:r>
              <a:rPr lang="en-US" sz="2400" b="0" dirty="0">
                <a:latin typeface="+mn-lt"/>
              </a:rPr>
              <a:t>(big flocs get 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fraction loaded are increasing 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a:t>Head loss increase becomes nonlinear with time after the active zone reaches the filter </a:t>
            </a:r>
            <a:r>
              <a:rPr lang="en-US" dirty="0" smtClean="0"/>
              <a:t>effluent</a:t>
            </a:r>
          </a:p>
          <a:p>
            <a:r>
              <a:rPr lang="en-US" dirty="0" smtClean="0"/>
              <a:t>Head loss increases MORE SLOWLY after the active zone reaches the filter effluent</a:t>
            </a:r>
            <a:endParaRPr lang="en-US" dirty="0"/>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a:t>Higher coagulant dose results in bigger flocs and fewer small flocs</a:t>
            </a:r>
          </a:p>
          <a:p>
            <a:pPr lvl="1"/>
            <a:r>
              <a:rPr lang="en-US" sz="2400" dirty="0"/>
              <a:t>Thus failure must be from big flocs</a:t>
            </a:r>
          </a:p>
          <a:p>
            <a:pPr lvl="1"/>
            <a:r>
              <a:rPr lang="en-US" sz="2400" dirty="0"/>
              <a:t>Big flocs can’t deposit in partially formed </a:t>
            </a:r>
            <a:r>
              <a:rPr lang="en-US" sz="2400" dirty="0" smtClean="0"/>
              <a:t>restrictions (shear limited)</a:t>
            </a:r>
            <a:endParaRPr lang="en-US" sz="2400" dirty="0"/>
          </a:p>
          <a:p>
            <a:r>
              <a:rPr lang="en-US" sz="2800" dirty="0"/>
              <a:t>Why is head loss accumulation faster with more coagulant?</a:t>
            </a:r>
          </a:p>
          <a:p>
            <a:pPr lvl="1"/>
            <a:r>
              <a:rPr lang="en-US" sz="2400" dirty="0"/>
              <a:t>More coagulant = bigger flocs and bigger flocs are less dense/occupy more volume</a:t>
            </a:r>
          </a:p>
        </p:txBody>
      </p:sp>
      <p:pic>
        <p:nvPicPr>
          <p:cNvPr id="1265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
        <p:nvSpPr>
          <p:cNvPr id="3" name="TextBox 2"/>
          <p:cNvSpPr txBox="1"/>
          <p:nvPr/>
        </p:nvSpPr>
        <p:spPr>
          <a:xfrm>
            <a:off x="7690757" y="2938563"/>
            <a:ext cx="952505" cy="307777"/>
          </a:xfrm>
          <a:prstGeom prst="rect">
            <a:avLst/>
          </a:prstGeom>
          <a:noFill/>
        </p:spPr>
        <p:txBody>
          <a:bodyPr wrap="none" rtlCol="0">
            <a:spAutoFit/>
          </a:bodyPr>
          <a:lstStyle/>
          <a:p>
            <a:r>
              <a:rPr lang="en-US" sz="1400" b="0" dirty="0" smtClean="0"/>
              <a:t>0.65 mg/L</a:t>
            </a:r>
            <a:endParaRPr lang="en-US" sz="1400" b="0" dirty="0"/>
          </a:p>
        </p:txBody>
      </p:sp>
      <p:sp>
        <p:nvSpPr>
          <p:cNvPr id="7" name="TextBox 6"/>
          <p:cNvSpPr txBox="1"/>
          <p:nvPr/>
        </p:nvSpPr>
        <p:spPr>
          <a:xfrm>
            <a:off x="6559119" y="2889577"/>
            <a:ext cx="660128" cy="523220"/>
          </a:xfrm>
          <a:prstGeom prst="rect">
            <a:avLst/>
          </a:prstGeom>
          <a:noFill/>
        </p:spPr>
        <p:txBody>
          <a:bodyPr wrap="square" rtlCol="0">
            <a:spAutoFit/>
          </a:bodyPr>
          <a:lstStyle/>
          <a:p>
            <a:r>
              <a:rPr lang="en-US" sz="1400" b="0" dirty="0" smtClean="0"/>
              <a:t>1.55 mg/L</a:t>
            </a:r>
            <a:endParaRPr lang="en-US" sz="1400" b="0" dirty="0"/>
          </a:p>
        </p:txBody>
      </p:sp>
      <p:cxnSp>
        <p:nvCxnSpPr>
          <p:cNvPr id="6" name="Straight Arrow Connector 5"/>
          <p:cNvCxnSpPr/>
          <p:nvPr/>
        </p:nvCxnSpPr>
        <p:spPr bwMode="auto">
          <a:xfrm flipH="1">
            <a:off x="6866164" y="3412671"/>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interception</a:t>
            </a:r>
          </a:p>
          <a:p>
            <a:pPr lvl="1"/>
            <a:r>
              <a:rPr lang="en-US" dirty="0"/>
              <a:t>Sedimentation may be important too</a:t>
            </a:r>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a:t>Filters could remove particles more efficiently if the _________ efficiency were increased</a:t>
            </a:r>
          </a:p>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31414" y="3770666"/>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4259616"/>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
        <p:nvSpPr>
          <p:cNvPr id="103430" name="Rectangle 6"/>
          <p:cNvSpPr>
            <a:spLocks noChangeArrowheads="1"/>
          </p:cNvSpPr>
          <p:nvPr/>
        </p:nvSpPr>
        <p:spPr bwMode="auto">
          <a:xfrm>
            <a:off x="3648098" y="2123526"/>
            <a:ext cx="1968500" cy="579437"/>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P spid="103430"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turbid water</a:t>
            </a: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r>
              <a:rPr lang="en-US" sz="1800" dirty="0"/>
              <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a:solidFill>
                  <a:schemeClr val="folHlink"/>
                </a:solidFill>
              </a:rPr>
              <a:t>C/C</a:t>
            </a:r>
            <a:r>
              <a:rPr lang="en-US" sz="2400" b="0" i="1" baseline="-25000">
                <a:solidFill>
                  <a:schemeClr val="folHlink"/>
                </a:solidFill>
              </a:rPr>
              <a:t>0</a:t>
            </a:r>
            <a:r>
              <a:rPr lang="en-US" sz="2400" b="0" i="1">
                <a:solidFill>
                  <a:schemeClr val="folHlink"/>
                </a:solidFill>
              </a:rPr>
              <a:t> or pC*</a:t>
            </a:r>
            <a:endParaRPr lang="en-US" sz="2400" b="0" i="1" baseline="-2500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35"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3" name="Picture 2">
            <a:extLst>
              <a:ext uri="{FF2B5EF4-FFF2-40B4-BE49-F238E27FC236}">
                <a16:creationId xmlns:a16="http://schemas.microsoft.com/office/drawing/2014/main" id="{DCA07994-696A-4BA7-8762-EE74F8E1E61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5" name="Picture 4">
            <a:extLst>
              <a:ext uri="{FF2B5EF4-FFF2-40B4-BE49-F238E27FC236}">
                <a16:creationId xmlns:a16="http://schemas.microsoft.com/office/drawing/2014/main" id="{2716FB56-6D61-4A2C-9338-0ECBC7EF37A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5" y="4800706"/>
            <a:ext cx="4187428" cy="696381"/>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3" name="Picture 2">
            <a:extLst>
              <a:ext uri="{FF2B5EF4-FFF2-40B4-BE49-F238E27FC236}">
                <a16:creationId xmlns:a16="http://schemas.microsoft.com/office/drawing/2014/main" id="{DBEA7656-95AC-4B9F-A185-5C6FFBE175A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6"/>
            <a:ext cx="2198857" cy="611048"/>
          </a:xfrm>
          <a:prstGeom prst="rect">
            <a:avLst/>
          </a:prstGeom>
        </p:spPr>
      </p:pic>
      <p:pic>
        <p:nvPicPr>
          <p:cNvPr id="5" name="Picture 4">
            <a:extLst>
              <a:ext uri="{FF2B5EF4-FFF2-40B4-BE49-F238E27FC236}">
                <a16:creationId xmlns:a16="http://schemas.microsoft.com/office/drawing/2014/main" id="{9884388D-CF4C-4E55-AB5C-2F87A870EF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7333"/>
          </a:xfrm>
          <a:prstGeom prst="rect">
            <a:avLst/>
          </a:prstGeom>
        </p:spPr>
      </p:pic>
      <p:pic>
        <p:nvPicPr>
          <p:cNvPr id="7" name="Picture 6">
            <a:extLst>
              <a:ext uri="{FF2B5EF4-FFF2-40B4-BE49-F238E27FC236}">
                <a16:creationId xmlns:a16="http://schemas.microsoft.com/office/drawing/2014/main" id="{C960C03B-0855-4816-AF81-397A60C3D33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9" name="Picture 8">
            <a:extLst>
              <a:ext uri="{FF2B5EF4-FFF2-40B4-BE49-F238E27FC236}">
                <a16:creationId xmlns:a16="http://schemas.microsoft.com/office/drawing/2014/main" id="{B30D6FC3-D0D6-4FEE-8095-7D53931C93E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1" name="Picture 10">
            <a:extLst>
              <a:ext uri="{FF2B5EF4-FFF2-40B4-BE49-F238E27FC236}">
                <a16:creationId xmlns:a16="http://schemas.microsoft.com/office/drawing/2014/main" id="{CDB3272F-1AC4-4B55-9FC5-34E14038AC45}"/>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2" cy="668616"/>
          </a:xfrm>
          <a:prstGeom prst="rect">
            <a:avLst/>
          </a:prstGeom>
        </p:spPr>
      </p:pic>
      <p:pic>
        <p:nvPicPr>
          <p:cNvPr id="15" name="Picture 14">
            <a:extLst>
              <a:ext uri="{FF2B5EF4-FFF2-40B4-BE49-F238E27FC236}">
                <a16:creationId xmlns:a16="http://schemas.microsoft.com/office/drawing/2014/main" id="{9EABF14B-232C-4BC0-AD0C-C01F8484641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5"/>
            <a:ext cx="2365702" cy="6383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3" name="Picture 2">
            <a:extLst>
              <a:ext uri="{FF2B5EF4-FFF2-40B4-BE49-F238E27FC236}">
                <a16:creationId xmlns:a16="http://schemas.microsoft.com/office/drawing/2014/main" id="{55B400CE-D7C5-417B-82F4-17D32721507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0" y="2650020"/>
            <a:ext cx="2370137" cy="494342"/>
          </a:xfrm>
          <a:prstGeom prst="rect">
            <a:avLst/>
          </a:prstGeom>
        </p:spPr>
      </p:pic>
      <p:pic>
        <p:nvPicPr>
          <p:cNvPr id="5" name="Picture 4">
            <a:extLst>
              <a:ext uri="{FF2B5EF4-FFF2-40B4-BE49-F238E27FC236}">
                <a16:creationId xmlns:a16="http://schemas.microsoft.com/office/drawing/2014/main" id="{D29A5D53-A8A9-4E2A-9F37-BC0BBE590A5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1" cy="629333"/>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7" name="Picture 6">
            <a:extLst>
              <a:ext uri="{FF2B5EF4-FFF2-40B4-BE49-F238E27FC236}">
                <a16:creationId xmlns:a16="http://schemas.microsoft.com/office/drawing/2014/main" id="{5F77CB2A-55B7-473B-8C3B-4C6E061468C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5"/>
            <a:ext cx="2137905"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6" name="Picture 5">
            <a:extLst>
              <a:ext uri="{FF2B5EF4-FFF2-40B4-BE49-F238E27FC236}">
                <a16:creationId xmlns:a16="http://schemas.microsoft.com/office/drawing/2014/main" id="{F6CEAB8C-DE42-4158-87CA-9ECAF8077C5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8"/>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39"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3" name="Picture 2">
            <a:extLst>
              <a:ext uri="{FF2B5EF4-FFF2-40B4-BE49-F238E27FC236}">
                <a16:creationId xmlns:a16="http://schemas.microsoft.com/office/drawing/2014/main" id="{22927C1A-45D4-48D4-82AB-9D7A52D9EBA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1" cy="264298"/>
          </a:xfrm>
          <a:prstGeom prst="rect">
            <a:avLst/>
          </a:prstGeom>
        </p:spPr>
      </p:pic>
      <p:pic>
        <p:nvPicPr>
          <p:cNvPr id="5" name="Picture 4">
            <a:extLst>
              <a:ext uri="{FF2B5EF4-FFF2-40B4-BE49-F238E27FC236}">
                <a16:creationId xmlns:a16="http://schemas.microsoft.com/office/drawing/2014/main" id="{E47326B7-33C8-484D-A5FA-C28EAC3DB7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3" y="4484620"/>
            <a:ext cx="3320890" cy="27396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58F16-8D9C-43A4-9698-2A3F3A1819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6"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C62D81-7D3C-404F-B5C6-2617FC03C96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mc:AlternateContent xmlns:mc="http://schemas.openxmlformats.org/markup-compatibility/2006" xmlns:a14="http://schemas.microsoft.com/office/drawing/2010/main">
        <mc:Choice Requires="a14">
          <p:sp>
            <p:nvSpPr>
              <p:cNvPr id="8" name="Rectangle 7"/>
              <p:cNvSpPr/>
              <p:nvPr/>
            </p:nvSpPr>
            <p:spPr>
              <a:xfrm>
                <a:off x="586843" y="5350831"/>
                <a:ext cx="39946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a:rPr>
                        <m:t>𝜙</m:t>
                      </m:r>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586843" y="5350831"/>
                <a:ext cx="399468" cy="369332"/>
              </a:xfrm>
              <a:prstGeom prst="rect">
                <a:avLst/>
              </a:prstGeom>
              <a:blipFill rotWithShape="1">
                <a:blip r:embed="rId6"/>
                <a:stretch>
                  <a:fillRect b="-15000"/>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59"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6" name="Picture 5">
            <a:extLst>
              <a:ext uri="{FF2B5EF4-FFF2-40B4-BE49-F238E27FC236}">
                <a16:creationId xmlns:a16="http://schemas.microsoft.com/office/drawing/2014/main" id="{8C697CFC-2805-44A9-886D-B66517CCA65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40"/>
            <a:ext cx="1475048"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697"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4" name="Picture 3">
            <a:extLst>
              <a:ext uri="{FF2B5EF4-FFF2-40B4-BE49-F238E27FC236}">
                <a16:creationId xmlns:a16="http://schemas.microsoft.com/office/drawing/2014/main" id="{D46C2C57-1684-4E73-AC8B-3C151621C69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0" y="1971040"/>
            <a:ext cx="2560000" cy="664381"/>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17"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12" name="Picture 11">
            <a:extLst>
              <a:ext uri="{FF2B5EF4-FFF2-40B4-BE49-F238E27FC236}">
                <a16:creationId xmlns:a16="http://schemas.microsoft.com/office/drawing/2014/main" id="{65143F0F-5923-4BB3-B59E-F4088248D7A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7" cy="665905"/>
          </a:xfrm>
          <a:prstGeom prst="rect">
            <a:avLst/>
          </a:prstGeom>
        </p:spPr>
      </p:pic>
      <p:pic>
        <p:nvPicPr>
          <p:cNvPr id="14" name="Picture 13">
            <a:extLst>
              <a:ext uri="{FF2B5EF4-FFF2-40B4-BE49-F238E27FC236}">
                <a16:creationId xmlns:a16="http://schemas.microsoft.com/office/drawing/2014/main" id="{0ED60D21-17A1-4638-A290-EA654344622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3" y="5626762"/>
            <a:ext cx="2688000" cy="787809"/>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98.35"/>
  <p:tag name="LATEXADDIN" val="\documentclass{article}&#10;\usepackage{amsmath}&#10;\usepackage{xcolor}&#10;\pagestyle{empty}&#10;\begin{document}&#10;&#10;\definecolor{Monred}{RGB}{172,0,0}&#10;&#10;$$A_{Dynamic} = \frac{Q}{V_{Dynamic}}$$&#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337.083"/>
  <p:tag name="LATEXADDIN" val="\documentclass{article}&#10;\usepackage{amsmath}&#10;\usepackage{xcolor}&#10;\pagestyle{empty}&#10;\begin{document}&#10;&#10;\definecolor{Monred}{RGB}{172,0,0}&#10;&#10;$$\Pi_{FiBw} = \frac{1 - \phi_{FiSand}}{1 - \phi_{FiSand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323.585"/>
  <p:tag name="ORIGINALWIDTH" val="2893.888"/>
  <p:tag name="LATEXADDIN" val="\documentclass{article}&#10;\usepackage{amsmath}&#10;\usepackage{xcolor}&#10;\pagestyle{empty}&#10;\begin{document}&#10;&#10;\definecolor{Monred}{RGB}{172,0,0}&#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55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74.4282"/>
  <p:tag name="LATEXADDIN" val="\documentclass{article}&#10;\usepackage{amsmath}&#10;\usepackage{xcolor}&#10;\pagestyle{empty}&#10;\begin{document}&#10;&#10;\definecolor{Monred}{RGB}{172,0,0}&#10;&#10;$$\rlap{--} V_1 = \frac{P_0 \rlap{--} V_0}{P_1}$$&#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usepackage{xcolor}&#10;\pagestyle{empty}&#10;\begin{document}&#10;&#10;\definecolor{Monred}{RGB}{172,0,0}&#10;&#10;$$P_0 = 1 \, {\rm atm} $$&#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usepackage{xcolor}&#10;\pagestyle{empty}&#10;\begin{document}&#10;&#10;\definecolor{Monred}{RGB}{172,0,0}&#10;&#10;&#10;$$P_1 = P_{atm} + \rho g H_1$$&#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16.4229"/>
  <p:tag name="LATEXADDIN" val="\documentclass{article}&#10;\usepackage{amsmath}&#10;\usepackage{xcolor}&#10;\pagestyle{empty}&#10;\begin{document}&#10;&#10;\definecolor{Monred}{RGB}{172,0,0}&#10;&#10;$$P \rlap{--} V = n R 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674.9156"/>
  <p:tag name="LATEXADDIN" val="\documentclass{article}&#10;\usepackage{amsmath}&#10;\usepackage{xcolor}&#10;\pagestyle{empty}&#10;\begin{document}&#10;&#10;\definecolor{Monred}{RGB}{172,0,0}&#10;&#10;$$P_0 \rlap{--} V_0 = P_1 \rlap{--} V_1$$&#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usepackage{xcolor}&#10;\pagestyle{empty}&#10;\begin{document}&#10;&#10;\definecolor{Monred}{RGB}{172,0,0}&#10;&#10;$$\frac{h_{\rm f}}{L} = \frac{32 \nu V}{g D^2}$$&#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680.165"/>
  <p:tag name="LATEXADDIN" val="\documentclass{article}&#10;\usepackage{amsmath}&#10;\usepackage{xcolor}&#10;\pagestyle{empty}&#10;\begin{document}&#10;&#10;\definecolor{Monred}{RGB}{172,0,0}&#10;&#10;$$\left( L2 + H_2 \right) = &#10;\frac{P_{atm} \left( 2 H_2 - 2 H_3 - HL_{Siphon} + L2 \right)}{P_{atm} + \rho g H_3}$$&#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56.805"/>
  <p:tag name="LATEXADDIN" val="\documentclass{article}&#10;\usepackage{amsmath}&#10;\usepackage{xcolor}&#10;\pagestyle{empty}&#10;\begin{document}&#10;&#10;\definecolor{Monred}{RGB}{172,0,0}&#10;&#10;$$H_3 = \frac{\left( H_2 - HL_{Siphon} \right) P_{atm}}{\rho g \left( L2 + H_2 \right) + 2 P_{atm}}$$&#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723.6595"/>
  <p:tag name="LATEXADDIN" val="\documentclass{article}&#10;\usepackage{amsmath}&#10;\usepackage{xcolor}&#10;\pagestyle{empty}&#10;\begin{document}&#10;&#10;\definecolor{Monred}{RGB}{172,0,0}&#10;&#10;$${\rm Re}  = \frac{D_{60} V_{Fi}}{\nu}$$&#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710.161"/>
  <p:tag name="LATEXADDIN" val="\documentclass{article}&#10;\usepackage{amsmath}&#10;\usepackage{xcolor}&#10;\pagestyle{empty}&#10;\begin{document}&#10;&#10;\definecolor{Monred}{RGB}{172,0,0}&#10;&#10;$$P_{Manometer} = \rho_{Water} g &#10;\left( H_{W_1} + H_{W_2} + \phi_{FiSand} H_{FiSand} \right) &#10;+ \rho_{Sand} g \left( 1 - \phi_{FiSand} \right) H_{FiSand}$$&#10;&#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80.615"/>
  <p:tag name="LATEXADDIN" val="\documentclass{article}&#10;\usepackage{amsmath}&#10;\usepackage{xcolor}&#10;\pagestyle{empty}&#10;\begin{document}&#10;&#10;\definecolor{Monred}{RGB}{172,0,0}&#10;&#10;$$P_{Manometer} = \rho_{Water} g&#10;\left( H_{W_1} + H_{W_2} + H_{FiSand} + h_{l_{FiBw}} \right)$$&#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usepackage{xcolor}&#10;\pagestyle{empty}&#10;\begin{document}&#10;&#10;\definecolor{Monred}{RGB}{172,0,0}&#10;&#10;$$h_{l_{FiBw}} = H_{FiSand} &#10;\left( 1 - \phi_{FiSand} \right) &#10;\left( \frac{\rho_{Sand}}{\rho_{Water}} - 1 \right)$$&#10;&#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usepackage{xcolor}&#10;\pagestyle{empty}&#10;\begin{document}&#10;&#10;\definecolor{Monred}{RGB}{172,0,0}&#10;&#10;$$H_{W_1}$$&#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33.6708"/>
  <p:tag name="LATEXADDIN" val="\documentclass{article}&#10;\usepackage{amsmath}&#10;\usepackage{xcolor}&#10;\pagestyle{empty}&#10;\begin{document}&#10;&#10;\definecolor{Monred}{RGB}{172,0,0}&#10;&#10;$$H_{Manometer}$$&#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58.493"/>
  <p:tag name="LATEXADDIN" val="\documentclass{article}&#10;\usepackage{amsmath}&#10;\usepackage{xcolor}&#10;\pagestyle{empty}&#10;\begin{document}&#10;&#10;\definecolor{Monred}{RGB}{172,0,0}&#10;&#10;$$A_{Total} = \frac{Q}{V_{Dynamic}} + \frac{Q}{V_{Rough}} + \frac{Q}{V_{Slow}}$$&#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29.4713"/>
  <p:tag name="LATEXADDIN" val="\documentclass{article}&#10;\usepackage{amsmath}&#10;\usepackage{xcolor}&#10;\pagestyle{empty}&#10;\begin{document}&#10;&#10;\definecolor{Monred}{RGB}{172,0,0}&#10;&#10;$$H_{W_2}$$&#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85.752"/>
  <p:tag name="LATEXADDIN" val="\documentclass{article}&#10;\usepackage{amsmath}&#10;\usepackage{xcolor}&#10;\pagestyle{empty}&#10;\begin{document}&#10;&#10;\definecolor{Monred}{RGB}{172,0,0}&#10;&#10;$$\left( 1- \Phi_{FiSand} \right)&#10;\left( \frac{\rho_{FiSand}}{\rho_{Water}} - 1 \right) = 0.99$$&#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usepackage{xcolor}&#10;\pagestyle{empty}&#10;\begin{document}&#10;&#10;\definecolor{Monred}{RGB}{172,0,0}&#10;&#10;$$\frac{h_{l_{FiBw}}}{H_{FiSand}} = &#10;\left( 1 - \phi_{FiSand} \right)&#10;\left( \frac{\rho_{Sand}}{\rho_{Water}} - 1 \right)$$&#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3662.542"/>
  <p:tag name="LATEXADDIN" val="\documentclass{article}&#10;\usepackage{amsmath}&#10;\usepackage{xcolor}&#10;\pagestyle{empty}&#10;\begin{document}&#10;&#10;\definecolor{Monred}{RGB}{172,0,0}&#10;&#10;$$\left( 1 - \phi_{FiSand} \right)&#10;\left( \frac{\rho_{Sand}}{\rho_{Water}} - 1 \right) = &#10;36 k \frac{\left( 1 - \phi_{FiSand} \right)^2}{\phi_{FiSand}^3} \frac{\nu V_{MinFluidization}}{g D_{60}^2}$$&#10;&#10;&#10;\end{document}"/>
  <p:tag name="IGUANATEXSIZE" val="20"/>
  <p:tag name="IGUANATEXCURSOR" val="33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42.1447"/>
  <p:tag name="LATEXADDIN" val="\documentclass{article}&#10;\usepackage{amsmath}&#10;\usepackage{xcolor}&#10;\pagestyle{empty}&#10;\begin{document}&#10;&#10;\definecolor{Monred}{RGB}{172,0,0}&#10;&#10;$$V_{Total} = \frac{Q}{A_{Total}}$$&#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383.202"/>
  <p:tag name="LATEXADDIN" val="\documentclass{article}&#10;\usepackage{amsmath}&#10;\usepackage{xcolor}&#10;\pagestyle{empty}&#10;\begin{document}&#10;&#10;\definecolor{Monred}{RGB}{172,0,0}&#10;&#10;$$V_{Bw} = \frac{\phi_{FiSandBw}^3 g D_{60}^2}{36 k \nu \left( 1 - \phi_{FiSandBw} \right)} &#10;\left( \frac{\rho_{Sand}}{\rho_{Water}} - 1 \righ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911.511"/>
  <p:tag name="LATEXADDIN" val="\documentclass{article}&#10;\usepackage{amsmath}&#10;\usepackage{xcolor}&#10;\pagestyle{empty}&#10;\begin{document}&#10;&#10;\definecolor{Monred}{RGB}{172,0,0}&#10;&#10;$$V_{Total} = \frac{1}{\frac{1}{V_{Dynamic}} + \frac{1}{V_{Rough}} + \frac{1}{V_{Slow}}}$$&#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08.399"/>
  <p:tag name="LATEXADDIN" val="\documentclass{article}&#10;\usepackage{amsmath}&#10;\usepackage{xcolor}&#10;\pagestyle{empty}&#10;\begin{document}&#10;&#10;\definecolor{Monred}{RGB}{172,0,0}&#10;&#10;$$\Pi_{FiBw} H_{FiSand}$$&#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240.345"/>
  <p:tag name="LATEXADDIN" val="\documentclass{article}&#10;\usepackage{amsmath}&#10;\usepackage{xcolor}&#10;\pagestyle{empty}&#10;\begin{document}&#10;&#10;\definecolor{Monred}{RGB}{172,0,0}&#10;&#10;$$H_{FiSand} = \frac{H_{FiSandBw}}{\Pi_{FiBw}}$$&#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3.4346"/>
  <p:tag name="LATEXADDIN" val="\documentclass{article}&#10;\usepackage{amsmath}&#10;\usepackage{xcolor}&#10;\pagestyle{empty}&#10;\begin{document}&#10;&#10;\definecolor{Monred}{RGB}{172,0,0}&#10;&#10;$$ = 15.4 \, {\rm cm}$$&#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0.9299"/>
  <p:tag name="LATEXADDIN" val="\documentclass{article}&#10;\usepackage{amsmath}&#10;\usepackage{xcolor}&#10;\pagestyle{empty}&#10;\begin{document}&#10;&#10;\definecolor{Monred}{RGB}{172,0,0}&#10;&#10;$$HL_{FiDirty}$$&#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48.4064"/>
  <p:tag name="LATEXADDIN" val="\documentclass{article}&#10;\usepackage{amsmath}&#10;\usepackage{xcolor}&#10;\pagestyle{empty}&#10;\begin{document}&#10;&#10;\definecolor{Monred}{RGB}{172,0,0}&#10;&#10;$$HL_{FiPlumbing}$$&#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90.1762"/>
  <p:tag name="LATEXADDIN" val="\documentclass{article}&#10;\usepackage{amsmath}&#10;\usepackage{xcolor}&#10;\pagestyle{empty}&#10;\begin{document}&#10;&#10;\definecolor{Monred}{RGB}{172,0,0}&#10;&#10;$$\phi = \frac{\rlap{--} V_{water}}{\rlap{--} V_{total}}$$&#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usepackage{xcolor}&#10;\pagestyle{empty}&#10;\begin{document}&#10;&#10;\definecolor{Monred}{RGB}{172,0,0}&#10;&#10;$${\rm Re} = \frac{V l}{\nu}$$&#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060.742"/>
  <p:tag name="LATEXADDIN" val="\documentclass{article}&#10;\usepackage{amsmath}&#10;\usepackage{xcolor}&#10;\pagestyle{empty}&#10;\begin{document}&#10;&#10;\definecolor{Monred}{RGB}{172,0,0}&#10;&#10;$${\rm Re} = \frac{\left( 2.8 \cdot 10^{- 3} {\rm \frac{m}{s}} \right)&#10;\left( 0.7 \cdot 10^{- 3} \, {\rm m} \right)}&#10;{\left( 10^{- 6} {\rm \frac{m^2}{s}} \right)} = 2$$&#10;&#10;&#10;\end{document}"/>
  <p:tag name="IGUANATEXSIZE" val="20"/>
  <p:tag name="IGUANATEXCURSOR" val="30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5.6355"/>
  <p:tag name="LATEXADDIN" val="\documentclass{article}&#10;\usepackage{amsmath}&#10;\usepackage{xcolor}&#10;\pagestyle{empty}&#10;\begin{document}&#10;&#10;\definecolor{Monred}{RGB}{172,0,0}&#10;&#10;$$\phi_{FiSand} = \frac{\rlap{--} V_{voids}}{\rlap{--} V_{total}}$$&#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542.557"/>
  <p:tag name="LATEXADDIN" val="\documentclass{article}&#10;\usepackage{amsmath}&#10;\usepackage{xcolor}&#10;\pagestyle{empty}&#10;\begin{document}&#10;&#10;\definecolor{Monred}{RGB}{172,0,0}&#10;&#10;$$\phi_{FiSandBw} = &#10;\frac{\phi_{FiSand} H_{FiSand} A_{Fi} + \left( H_{FiSandBw} - H_{FiSand} \right) A_{Fi}}&#10;{H_{FiSandBw} A_{Fi}}$$&#10;&#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082.115"/>
  <p:tag name="LATEXADDIN" val="\documentclass{article}&#10;\usepackage{amsmath}&#10;\usepackage{xcolor}&#10;\pagestyle{empty}&#10;\begin{document}&#10;&#10;\definecolor{Monred}{RGB}{172,0,0}&#10;&#10;$$v_{\rm g} = \frac{\left( \rho_p - \rho_w \right) g D_P^2}{18 \mu}$$&#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455.943"/>
  <p:tag name="LATEXADDIN" val="\documentclass{article}&#10;\usepackage{amsmath}&#10;\usepackage{xcolor}&#10;\pagestyle{empty}&#10;\begin{document}&#10;&#10;\definecolor{Monred}{RGB}{172,0,0}&#10;&#10;$$\Pi_{\rm g} = \frac{f_g}{f_\mu}$$&#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usepackage{xcolor}&#10;\pagestyle{empty}&#10;\begin{document}&#10;&#10;\definecolor{Monred}{RGB}{172,0,0}&#10;&#10;$$\Pi_{\rm g} = \frac{v_g}{V_0}$$&#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usepackage{xcolor}&#10;\pagestyle{empty}&#10;\begin{document}&#10;&#10;\definecolor{Monred}{RGB}{172,0,0}&#10;&#10;$$\Pi_{\rm g} = \frac{\Delta \rho g}{\mu \frac{V_{Fi}}{D_P^2}}$$&#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18 \mu V_{Fi}}$$&#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mu V_{Fi}}$$&#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usepackage{xcolor}&#10;\pagestyle{empty}&#10;\begin{document}&#10;&#10;\definecolor{Monred}{RGB}{172,0,0}&#10;&#10;$$v_{Diffusion} \propto \frac{D_{Molecular}}{d_c}$$&#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397.825"/>
  <p:tag name="LATEXADDIN" val="\documentclass{article}&#10;\usepackage{amsmath}&#10;\usepackage{xcolor}&#10;\pagestyle{empty}&#10;\begin{document}&#10;&#10;\definecolor{Monred}{RGB}{172,0,0}&#10;&#10;$$D_{Molecular} = \frac{k_B T}{3 \pi \mu d_p} \left[ \frac{L^2}{T}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usepackage{xcolor}&#10;\pagestyle{empty}&#10;\begin{document}&#10;&#10;\definecolor{Monred}{RGB}{172,0,0}&#10;&#10;$$\Pi_{\rm Br} = \frac{k_B T}{3 \pi \mu d_P V_{Fi} d_c}$$&#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usepackage{xcolor}&#10;\pagestyle{empty}&#10;\begin{document}&#10;&#10;\definecolor{Monred}{RGB}{172,0,0}&#10;&#10;$$\Pi_z (z,d_c) = \frac{3 (1 - \phi_{Por})}{2 \ln(10)} \left( \frac{z}{d_c} \right)$$&#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628.047"/>
  <p:tag name="LATEXADDIN" val="\documentclass{article}&#10;\usepackage{amsmath}&#10;\usepackage{xcolor}&#10;\pagestyle{empty}&#10;\begin{document}&#10;&#10;\definecolor{Monred}{RGB}{172,0,0}&#10;&#10;$$pC^\ast = \alpha f \left( \Pi_R, \Pi_z, \phi, \Pi_{\rm g}, \Pi_{\rm Br} \right)$$&#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72.553"/>
  <p:tag name="LATEXADDIN" val="\documentclass{article}&#10;\usepackage{amsmath}&#10;\usepackage{xcolor}&#10;\pagestyle{empty}&#10;\begin{document}&#10;&#10;\definecolor{Monred}{RGB}{172,0,0}&#10;&#10;$$pC^\ast = \alpha \Pi_z f \left( \Pi_R, \phi, \Pi_{\rm g}, \Pi_{\rm Br} \right)$$&#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1040 \, {\rm \frac{kg}{m^3}}&#10;\\ \\&#10;V_a = 1.8 \, {\rm \frac{mm}{s}}&#10;\\ \\&#10;T = 293 {\rm K}&#10;\\ \\&#10;z = 20 {\rm cm}&#10;\\ \\&#10;d_c = 0.5 {\rm mm}&#10;\\ \\&#10;\alpha = 1&#10;\\ \\&#10;\phi = 0.4&#10;\end{array}$$&#10;&#10;&#10;\end{document}"/>
  <p:tag name="IGUANATEXSIZE" val="20"/>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2650 \, {\rm \frac{kg}{m^3}}&#10;\\ \\&#10;V_a = 1.8 \, {\rm \frac{mm}{s}}&#10;\\ \\&#10;T = 293 {\rm K}&#10;\\ \\&#10;z = 20 {\rm cm}&#10;\\ \\&#10;d_c = 0.5 {\rm mm}&#10;\\ \\&#10;\alpha = 1&#10;\\ \\&#10;\phi = 0.4&#10;\end{array}$$&#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usepackage{xcolor}&#10;\pagestyle{empty}&#10;\begin{document}&#10;&#10;\definecolor{Monred}{RGB}{172,0,0}&#10;&#10;$$\bar G \theta = \sqrt{ \frac{g h_e \theta}{\nu}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629.546"/>
  <p:tag name="LATEXADDIN" val="\documentclass{article}&#10;\usepackage{amsmath}&#10;\usepackage{xcolor}&#10;\pagestyle{empty}&#10;\begin{document}&#10;&#10;\definecolor{Monred}{RGB}{172,0,0}&#10;&#10;$$C_{Filter}^\ast = \left( \frac{D_C - D_P}{D_C} \right)^{2 N_{Pores}}$$&#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322.835"/>
  <p:tag name="LATEXADDIN" val="\documentclass{article}&#10;\usepackage{amsmath}&#10;\usepackage{xcolor}&#10;\pagestyle{empty}&#10;\begin{document}&#10;&#10;\definecolor{Monred}{RGB}{172,0,0}&#10;&#10;&#10;$$N_{Pores} = \frac{\ln(C_{Filter}^\ast)}{2 \ln\left( \frac{D_C - D_P}{D_C} \right)}$$&#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84.1395"/>
  <p:tag name="LATEXADDIN" val="\documentclass{article}&#10;\usepackage{amsmath}&#10;\usepackage{xcolor}&#10;\pagestyle{empty}&#10;\begin{document}&#10;&#10;\definecolor{Monred}{RGB}{172,0,0}&#10;&#10;$$pC_i^\ast = \alpha \Pi_z f( d_i)$$&#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usepackage{xcolor}&#10;\pagestyle{empty}&#10;\begin{document}&#10;&#10;\definecolor{Monred}{RGB}{172,0,0}&#10;&#10;$$C_i = C_{0_i} \cdot 10^{- pC_i^\ast}$$&#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174.353"/>
  <p:tag name="LATEXADDIN" val="\documentclass{article}&#10;\usepackage{amsmath}&#10;\usepackage{xcolor}&#10;\pagestyle{empty}&#10;\begin{document}&#10;&#10;\definecolor{Monred}{RGB}{172,0,0}&#10;&#10;$$C_i = C_{0_i} \cdot 10^{- \alpha \Pi_z f( d_i)}$$&#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usepackage{xcolor}&#10;\pagestyle{empty}&#10;\begin{document}&#10;&#10;\definecolor{Monred}{RGB}{172,0,0}&#10;&#10;$$pC^\ast = - \log &#10;\left( \frac{\sum \limits_{i = 0}^n {C_i} }{\sum \limits_{i = 0}^n {C_{0_i}} } \right)$$&#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281.59"/>
  <p:tag name="LATEXADDIN" val="\documentclass{article}&#10;\usepackage{amsmath}&#10;\usepackage{xcolor}&#10;\pagestyle{empty}&#10;\begin{document}&#10;&#10;\definecolor{Monred}{RGB}{172,0,0}&#10;&#10;$$C_{Pore}^\ast = \frac{\frac{\pi}{4} \left( D_C - D_P \right)^2}{\frac{\pi}{4} D_C^2}$$&#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650.9186"/>
  <p:tag name="LATEXADDIN" val="\documentclass{article}&#10;\usepackage{amsmath}&#10;\usepackage{xcolor}&#10;\pagestyle{empty}&#10;\begin{document}&#10;&#10;\definecolor{Monred}{RGB}{172,0,0}&#10;&#10;$$\begin{array}{l}&#10;h_{\rm f} = \frac{32 \mu \theta V^2}{\rho g D^2}&#10;\\ \\&#10;\bar \varepsilon = \frac{g h_f}{\theta}&#10;\\ \\&#10;\bar G = \sqrt{ \frac{\bar \varepsilon}{\nu} } &#10;\\ \\&#10;\theta = \frac{L}{V}&#10;\\ \\&#10;\bar G = 4 \sqrt 2 \frac{V}{D}&#10;\\ \\&#10;\bar G \theta  = 4 \sqrt 2 \frac{L}{D}&#10;\end{array}$$&#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107767</TotalTime>
  <Words>5544</Words>
  <Application>Microsoft Office PowerPoint</Application>
  <PresentationFormat>On-screen Show (4:3)</PresentationFormat>
  <Paragraphs>851</Paragraphs>
  <Slides>110</Slides>
  <Notes>62</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110</vt:i4>
      </vt:variant>
    </vt:vector>
  </HeadingPairs>
  <TitlesOfParts>
    <vt:vector size="131" baseType="lpstr">
      <vt:lpstr>Arial</vt:lpstr>
      <vt:lpstr>Book Antiqua</vt:lpstr>
      <vt:lpstr>Calibri</vt:lpstr>
      <vt:lpstr>Cambria Math</vt:lpstr>
      <vt:lpstr>Candara</vt:lpstr>
      <vt:lpstr>Century Gothic</vt:lpstr>
      <vt:lpstr>Helvetica</vt:lpstr>
      <vt:lpstr>Monotype Sorts</vt:lpstr>
      <vt:lpstr>Symbol</vt:lpstr>
      <vt:lpstr>Times New Roman</vt:lpstr>
      <vt:lpstr>Wingdings</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San Matías Performance</vt:lpstr>
      <vt:lpstr>PowerPoint Presentation</vt:lpstr>
      <vt:lpstr>Active filtration zone slowly moves down through the filter</vt:lpstr>
      <vt:lpstr>Active Filtration zone</vt:lpstr>
      <vt:lpstr>Head loss in Filters is close to linear before breakthrough</vt:lpstr>
      <vt:lpstr>Head loss and fraction loaded are increasing linearly together</vt:lpstr>
      <vt:lpstr>Head loss in filters is close to linear before breakthrough</vt:lpstr>
      <vt:lpstr>What do we know?</vt:lpstr>
      <vt:lpstr>Interception occurs where streamlines converge</vt:lpstr>
      <vt:lpstr>StaRS Optimization</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5766</cp:revision>
  <cp:lastPrinted>2014-11-08T19:01:33Z</cp:lastPrinted>
  <dcterms:created xsi:type="dcterms:W3CDTF">2004-05-06T14:53:47Z</dcterms:created>
  <dcterms:modified xsi:type="dcterms:W3CDTF">2019-04-09T15:26:07Z</dcterms:modified>
</cp:coreProperties>
</file>